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5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8C1B11-37F9-40BB-A5E1-6F4E0A459AB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2386D-FC6F-47A3-940D-42FB72FC0E7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Figurative Language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Connotation</a:t>
            </a:r>
          </a:p>
          <a:p>
            <a:r>
              <a:rPr lang="en-US" dirty="0" smtClean="0"/>
              <a:t>Idiom</a:t>
            </a:r>
          </a:p>
          <a:p>
            <a:r>
              <a:rPr lang="en-US" dirty="0" smtClean="0"/>
              <a:t>Symbolism</a:t>
            </a:r>
          </a:p>
          <a:p>
            <a:r>
              <a:rPr lang="en-US" dirty="0" smtClean="0"/>
              <a:t>Allusion </a:t>
            </a:r>
          </a:p>
          <a:p>
            <a:r>
              <a:rPr lang="en-US" dirty="0" smtClean="0"/>
              <a:t>Irony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23113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2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word rhythm is derived from </a:t>
            </a:r>
            <a:r>
              <a:rPr lang="en-US" i="1" dirty="0" err="1" smtClean="0"/>
              <a:t>rhythmos</a:t>
            </a:r>
            <a:r>
              <a:rPr lang="en-US" dirty="0" smtClean="0"/>
              <a:t> (Greek) which means, “measured motion.”  It is the regular, repeated pattern of sound.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T’was</a:t>
            </a:r>
            <a:r>
              <a:rPr lang="en-US" dirty="0" smtClean="0"/>
              <a:t> the Night Before Christmas” has a rhythm that is created by using a pattern of two unstressed and one stressed syllable:</a:t>
            </a:r>
          </a:p>
          <a:p>
            <a:pPr marL="1536192" lvl="5" indent="0">
              <a:buNone/>
            </a:pPr>
            <a:r>
              <a:rPr lang="en-US" sz="2400" dirty="0" err="1" smtClean="0"/>
              <a:t>T’was</a:t>
            </a:r>
            <a:r>
              <a:rPr lang="en-US" sz="2400" dirty="0" smtClean="0"/>
              <a:t> the night before Christmas</a:t>
            </a:r>
          </a:p>
          <a:p>
            <a:pPr marL="1536192" lvl="5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nd all through the house </a:t>
            </a:r>
          </a:p>
          <a:p>
            <a:pPr marL="1536192" lvl="5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ot a creature was stirring</a:t>
            </a:r>
          </a:p>
          <a:p>
            <a:pPr marL="1536192" lvl="5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ot even a mouse.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rhyme is one of two or more words or phrases that end in the same sounds.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She used “moon” as a rhyme for “June.”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799"/>
            <a:ext cx="4267200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Rhyme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pattern of rhymes at the 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ends of </a:t>
            </a:r>
            <a:r>
              <a:rPr lang="en-US" dirty="0" smtClean="0"/>
              <a:t>the lines of a poem or verse</a:t>
            </a:r>
            <a:r>
              <a:rPr lang="en-US" sz="34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, B, B, A			</a:t>
            </a:r>
          </a:p>
          <a:p>
            <a:r>
              <a:rPr lang="en-US" dirty="0" smtClean="0"/>
              <a:t>A, B, A, B, </a:t>
            </a:r>
            <a:endParaRPr lang="en-US" dirty="0" smtClean="0"/>
          </a:p>
          <a:p>
            <a:r>
              <a:rPr lang="en-US" dirty="0" smtClean="0"/>
              <a:t>A,B,C,B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46860"/>
            <a:ext cx="2327005" cy="45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02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verse poems do not follow the rules, and have no rhyme or rhythm; but they are still an artistic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6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Stanzas in poetry are similar to paragraphs in pros(anything written that is NOT poetry).</a:t>
            </a:r>
          </a:p>
          <a:p>
            <a:r>
              <a:rPr lang="en-US" dirty="0" smtClean="0"/>
              <a:t>Both stanzas and paragraphs include connected thoughts, and are set off by a space.  The number of lines varies in different kinds of stanzas.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Connotation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An idea or quality that a word makes you think or feel in addition to its meaning.</a:t>
            </a:r>
          </a:p>
          <a:p>
            <a:r>
              <a:rPr lang="en-US" dirty="0" smtClean="0"/>
              <a:t>				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8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Examples of Connotation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676400"/>
            <a:ext cx="6400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 smtClean="0">
                <a:solidFill>
                  <a:schemeClr val="accent6">
                    <a:lumMod val="50000"/>
                  </a:schemeClr>
                </a:solidFill>
              </a:rPr>
              <a:t>The words underlined describe movement of water, but each has a very different connotation.  They would each look different in the mind of the reader.</a:t>
            </a:r>
          </a:p>
          <a:p>
            <a:pPr algn="l"/>
            <a:r>
              <a:rPr lang="en-US" sz="4300" dirty="0" smtClean="0"/>
              <a:t>The stream </a:t>
            </a:r>
            <a:r>
              <a:rPr lang="en-US" sz="4300" u="sng" dirty="0" smtClean="0"/>
              <a:t>trickled</a:t>
            </a:r>
            <a:r>
              <a:rPr lang="en-US" sz="4300" dirty="0" smtClean="0"/>
              <a:t> over the rocks.</a:t>
            </a:r>
          </a:p>
          <a:p>
            <a:pPr algn="l"/>
            <a:r>
              <a:rPr lang="en-US" sz="4300" dirty="0" smtClean="0"/>
              <a:t>The stream </a:t>
            </a:r>
            <a:r>
              <a:rPr lang="en-US" sz="4300" u="sng" dirty="0" smtClean="0"/>
              <a:t>gushed</a:t>
            </a:r>
            <a:r>
              <a:rPr lang="en-US" sz="4300" dirty="0" smtClean="0"/>
              <a:t> over the rocks.</a:t>
            </a:r>
          </a:p>
          <a:p>
            <a:pPr algn="l"/>
            <a:r>
              <a:rPr lang="en-US" sz="4300" dirty="0" smtClean="0"/>
              <a:t>The stream </a:t>
            </a:r>
            <a:r>
              <a:rPr lang="en-US" sz="4300" u="sng" dirty="0" smtClean="0"/>
              <a:t>surged</a:t>
            </a:r>
            <a:r>
              <a:rPr lang="en-US" sz="4300" dirty="0" smtClean="0"/>
              <a:t> over the rocks.</a:t>
            </a:r>
          </a:p>
          <a:p>
            <a:pPr algn="l"/>
            <a:r>
              <a:rPr lang="en-US" sz="4300" dirty="0" smtClean="0"/>
              <a:t>The stream </a:t>
            </a:r>
            <a:r>
              <a:rPr lang="en-US" sz="4300" u="sng" dirty="0" smtClean="0"/>
              <a:t>cascaded</a:t>
            </a:r>
            <a:r>
              <a:rPr lang="en-US" sz="4300" dirty="0" smtClean="0"/>
              <a:t> over the rocks.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Image result for stream trick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tream trick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48467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Idiom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phrase that doesn’t mean exactly what it says.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1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idiom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cloud has its silver lining.</a:t>
            </a:r>
          </a:p>
          <a:p>
            <a:r>
              <a:rPr lang="en-US" dirty="0" smtClean="0"/>
              <a:t>If we play our cards right, we might get to go to the movies.</a:t>
            </a:r>
          </a:p>
          <a:p>
            <a:r>
              <a:rPr lang="en-US" dirty="0" smtClean="0"/>
              <a:t>You’ve known that forever.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51" y="4191000"/>
            <a:ext cx="3962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4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an object or a word to represent an abstract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Star of David is a symbol of Judaism.</a:t>
            </a:r>
          </a:p>
          <a:p>
            <a:pPr marL="0" indent="0">
              <a:buNone/>
            </a:pPr>
            <a:r>
              <a:rPr lang="en-US" dirty="0" smtClean="0"/>
              <a:t>The dove is a symbol of peace.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 and indirect reference to a person, place, thing or idea of historical, cultural, literary  or political significance.</a:t>
            </a:r>
          </a:p>
          <a:p>
            <a:endParaRPr lang="en-US" dirty="0"/>
          </a:p>
          <a:p>
            <a:r>
              <a:rPr lang="en-US" dirty="0" smtClean="0"/>
              <a:t>This place is like a Garden of Eden.</a:t>
            </a:r>
          </a:p>
          <a:p>
            <a:r>
              <a:rPr lang="en-US" dirty="0" smtClean="0"/>
              <a:t>He was a real Romeo with the </a:t>
            </a:r>
          </a:p>
          <a:p>
            <a:pPr marL="137160" indent="0">
              <a:buNone/>
            </a:pPr>
            <a:r>
              <a:rPr lang="en-US" dirty="0" smtClean="0"/>
              <a:t>ladies.</a:t>
            </a:r>
          </a:p>
          <a:p>
            <a:r>
              <a:rPr lang="en-US" dirty="0" smtClean="0"/>
              <a:t>I was surprised his nose was not </a:t>
            </a:r>
          </a:p>
          <a:p>
            <a:pPr marL="137160" indent="0">
              <a:buNone/>
            </a:pPr>
            <a:r>
              <a:rPr lang="en-US" dirty="0" smtClean="0"/>
              <a:t>growing like Pinocchio’s.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44" y="2679246"/>
            <a:ext cx="2374156" cy="41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7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opposite of what is meant is said, or the opposite of what is expected occurs</a:t>
            </a:r>
          </a:p>
          <a:p>
            <a:endParaRPr lang="en-US" dirty="0"/>
          </a:p>
          <a:p>
            <a:r>
              <a:rPr lang="en-US" dirty="0" smtClean="0"/>
              <a:t>When in response to a foolish idea, we say, “what a great idea!” it is a verbal irony.</a:t>
            </a:r>
          </a:p>
          <a:p>
            <a:r>
              <a:rPr lang="en-US" dirty="0" smtClean="0"/>
              <a:t>I posted a video on YouTube about how boring and useless YouTube is.</a:t>
            </a:r>
          </a:p>
          <a:p>
            <a:r>
              <a:rPr lang="en-US" dirty="0" smtClean="0"/>
              <a:t>Mr. Van </a:t>
            </a:r>
            <a:r>
              <a:rPr lang="en-US" dirty="0" err="1" smtClean="0"/>
              <a:t>Daan</a:t>
            </a:r>
            <a:r>
              <a:rPr lang="en-US" dirty="0" smtClean="0"/>
              <a:t> complaining</a:t>
            </a:r>
          </a:p>
          <a:p>
            <a:pPr marL="137160" indent="0">
              <a:buNone/>
            </a:pPr>
            <a:r>
              <a:rPr lang="en-US" dirty="0" smtClean="0"/>
              <a:t> about how little food there</a:t>
            </a:r>
          </a:p>
          <a:p>
            <a:pPr marL="137160" indent="0">
              <a:buNone/>
            </a:pPr>
            <a:r>
              <a:rPr lang="en-US" dirty="0" smtClean="0"/>
              <a:t>is to eat in the attic is ironic.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8155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5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 Terms You Should Know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2834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Rhythm</a:t>
            </a:r>
          </a:p>
          <a:p>
            <a:r>
              <a:rPr lang="en-US" sz="2400" dirty="0" smtClean="0"/>
              <a:t>Rhyme</a:t>
            </a:r>
          </a:p>
          <a:p>
            <a:r>
              <a:rPr lang="en-US" sz="2400" dirty="0" smtClean="0"/>
              <a:t>Rhyme Scheme</a:t>
            </a:r>
          </a:p>
          <a:p>
            <a:r>
              <a:rPr lang="en-US" sz="2400" dirty="0" smtClean="0"/>
              <a:t>Free Verse</a:t>
            </a:r>
          </a:p>
          <a:p>
            <a:r>
              <a:rPr lang="en-US" sz="2400" dirty="0" smtClean="0"/>
              <a:t>Stanza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550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497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More Figurative Language</vt:lpstr>
      <vt:lpstr>Connotation</vt:lpstr>
      <vt:lpstr>Examples of Connotation</vt:lpstr>
      <vt:lpstr>Idiom</vt:lpstr>
      <vt:lpstr>Example of idiom</vt:lpstr>
      <vt:lpstr>Symbolism</vt:lpstr>
      <vt:lpstr>Allusion</vt:lpstr>
      <vt:lpstr>Irony</vt:lpstr>
      <vt:lpstr>Poetry Terms You Should Know</vt:lpstr>
      <vt:lpstr>Rhythm</vt:lpstr>
      <vt:lpstr>Rhyme</vt:lpstr>
      <vt:lpstr>Rhyme Scheme</vt:lpstr>
      <vt:lpstr>Free Verse</vt:lpstr>
      <vt:lpstr>Stanza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Connotation</dc:title>
  <dc:creator>Teacher</dc:creator>
  <cp:lastModifiedBy>Teacher</cp:lastModifiedBy>
  <cp:revision>19</cp:revision>
  <dcterms:created xsi:type="dcterms:W3CDTF">2018-12-04T15:58:44Z</dcterms:created>
  <dcterms:modified xsi:type="dcterms:W3CDTF">2018-12-04T19:12:22Z</dcterms:modified>
</cp:coreProperties>
</file>