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46"/>
  </p:notesMasterIdLst>
  <p:sldIdLst>
    <p:sldId id="256" r:id="rId2"/>
    <p:sldId id="288" r:id="rId3"/>
    <p:sldId id="333" r:id="rId4"/>
    <p:sldId id="337" r:id="rId5"/>
    <p:sldId id="268" r:id="rId6"/>
    <p:sldId id="269" r:id="rId7"/>
    <p:sldId id="275" r:id="rId8"/>
    <p:sldId id="302" r:id="rId9"/>
    <p:sldId id="293" r:id="rId10"/>
    <p:sldId id="295" r:id="rId11"/>
    <p:sldId id="270" r:id="rId12"/>
    <p:sldId id="274" r:id="rId13"/>
    <p:sldId id="272" r:id="rId14"/>
    <p:sldId id="273" r:id="rId15"/>
    <p:sldId id="309" r:id="rId16"/>
    <p:sldId id="321" r:id="rId17"/>
    <p:sldId id="322" r:id="rId18"/>
    <p:sldId id="323" r:id="rId19"/>
    <p:sldId id="324" r:id="rId20"/>
    <p:sldId id="325" r:id="rId21"/>
    <p:sldId id="326" r:id="rId22"/>
    <p:sldId id="329" r:id="rId23"/>
    <p:sldId id="327" r:id="rId24"/>
    <p:sldId id="330" r:id="rId25"/>
    <p:sldId id="328" r:id="rId26"/>
    <p:sldId id="331" r:id="rId27"/>
    <p:sldId id="310" r:id="rId28"/>
    <p:sldId id="312" r:id="rId29"/>
    <p:sldId id="313" r:id="rId30"/>
    <p:sldId id="314" r:id="rId31"/>
    <p:sldId id="315" r:id="rId32"/>
    <p:sldId id="316" r:id="rId33"/>
    <p:sldId id="332" r:id="rId34"/>
    <p:sldId id="260" r:id="rId35"/>
    <p:sldId id="300" r:id="rId36"/>
    <p:sldId id="303" r:id="rId37"/>
    <p:sldId id="335" r:id="rId38"/>
    <p:sldId id="336" r:id="rId39"/>
    <p:sldId id="338" r:id="rId40"/>
    <p:sldId id="287" r:id="rId41"/>
    <p:sldId id="304" r:id="rId42"/>
    <p:sldId id="305" r:id="rId43"/>
    <p:sldId id="306" r:id="rId44"/>
    <p:sldId id="30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5"/>
    <p:restoredTop sz="94595"/>
  </p:normalViewPr>
  <p:slideViewPr>
    <p:cSldViewPr snapToGrid="0" snapToObjects="1">
      <p:cViewPr varScale="1">
        <p:scale>
          <a:sx n="62" d="100"/>
          <a:sy n="62" d="100"/>
        </p:scale>
        <p:origin x="-91" y="-3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1632CA-9C51-4DC8-B35D-56057055DFE1}" type="datetimeFigureOut">
              <a:rPr lang="en-US" smtClean="0"/>
              <a:t>9/14/2018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787001-280D-407E-B0A5-39CFCC52B575}" type="slidenum">
              <a:rPr lang="en-US" smtClean="0"/>
              <a:t>‹#›</a:t>
            </a:fld>
            <a:endParaRPr lang="en-US"/>
          </a:p>
        </p:txBody>
      </p:sp>
    </p:spTree>
    <p:extLst>
      <p:ext uri="{BB962C8B-B14F-4D97-AF65-F5344CB8AC3E}">
        <p14:creationId xmlns:p14="http://schemas.microsoft.com/office/powerpoint/2010/main" val="1855610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picture is worth a 1000 words, but Norman Rockwell might</a:t>
            </a:r>
            <a:r>
              <a:rPr lang="en-US" baseline="0" dirty="0" smtClean="0"/>
              <a:t> be worth more.  Using his paintings as “text” evidence has been wildly successful.  There are so many details and nuances to examine.  Last year, one of my students said, “Wait, those seriously aren’t photographs?  Our students have been incredibly engaged in the process.  It’s hard to stop the discussion sometimes.  An Rockwell, in addition to his “Americana” paintings, in his pater career also painted some works that have profound social commentary.  He was not afraid to stir up a little controversy.  </a:t>
            </a:r>
            <a:endParaRPr lang="en-US" dirty="0"/>
          </a:p>
        </p:txBody>
      </p:sp>
      <p:sp>
        <p:nvSpPr>
          <p:cNvPr id="4" name="Slide Number Placeholder 3"/>
          <p:cNvSpPr>
            <a:spLocks noGrp="1"/>
          </p:cNvSpPr>
          <p:nvPr>
            <p:ph type="sldNum" sz="quarter" idx="10"/>
          </p:nvPr>
        </p:nvSpPr>
        <p:spPr/>
        <p:txBody>
          <a:bodyPr/>
          <a:lstStyle/>
          <a:p>
            <a:fld id="{B6787001-280D-407E-B0A5-39CFCC52B575}" type="slidenum">
              <a:rPr lang="en-US" smtClean="0"/>
              <a:t>5</a:t>
            </a:fld>
            <a:endParaRPr lang="en-US"/>
          </a:p>
        </p:txBody>
      </p:sp>
    </p:spTree>
    <p:extLst>
      <p:ext uri="{BB962C8B-B14F-4D97-AF65-F5344CB8AC3E}">
        <p14:creationId xmlns:p14="http://schemas.microsoft.com/office/powerpoint/2010/main" val="2000430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No Swimming</a:t>
            </a:r>
            <a:endParaRPr lang="en-US" dirty="0"/>
          </a:p>
        </p:txBody>
      </p:sp>
      <p:sp>
        <p:nvSpPr>
          <p:cNvPr id="4" name="Slide Number Placeholder 3"/>
          <p:cNvSpPr>
            <a:spLocks noGrp="1"/>
          </p:cNvSpPr>
          <p:nvPr>
            <p:ph type="sldNum" sz="quarter" idx="10"/>
          </p:nvPr>
        </p:nvSpPr>
        <p:spPr/>
        <p:txBody>
          <a:bodyPr/>
          <a:lstStyle/>
          <a:p>
            <a:fld id="{B6787001-280D-407E-B0A5-39CFCC52B575}" type="slidenum">
              <a:rPr lang="en-US" smtClean="0"/>
              <a:t>19</a:t>
            </a:fld>
            <a:endParaRPr lang="en-US"/>
          </a:p>
        </p:txBody>
      </p:sp>
    </p:spTree>
    <p:extLst>
      <p:ext uri="{BB962C8B-B14F-4D97-AF65-F5344CB8AC3E}">
        <p14:creationId xmlns:p14="http://schemas.microsoft.com/office/powerpoint/2010/main" val="3082661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No Swimming</a:t>
            </a:r>
            <a:endParaRPr lang="en-US" dirty="0"/>
          </a:p>
        </p:txBody>
      </p:sp>
      <p:sp>
        <p:nvSpPr>
          <p:cNvPr id="4" name="Slide Number Placeholder 3"/>
          <p:cNvSpPr>
            <a:spLocks noGrp="1"/>
          </p:cNvSpPr>
          <p:nvPr>
            <p:ph type="sldNum" sz="quarter" idx="10"/>
          </p:nvPr>
        </p:nvSpPr>
        <p:spPr/>
        <p:txBody>
          <a:bodyPr/>
          <a:lstStyle/>
          <a:p>
            <a:fld id="{B6787001-280D-407E-B0A5-39CFCC52B575}" type="slidenum">
              <a:rPr lang="en-US" smtClean="0"/>
              <a:t>20</a:t>
            </a:fld>
            <a:endParaRPr lang="en-US"/>
          </a:p>
        </p:txBody>
      </p:sp>
    </p:spTree>
    <p:extLst>
      <p:ext uri="{BB962C8B-B14F-4D97-AF65-F5344CB8AC3E}">
        <p14:creationId xmlns:p14="http://schemas.microsoft.com/office/powerpoint/2010/main" val="3439307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No Swimming</a:t>
            </a:r>
            <a:endParaRPr lang="en-US" dirty="0"/>
          </a:p>
        </p:txBody>
      </p:sp>
      <p:sp>
        <p:nvSpPr>
          <p:cNvPr id="4" name="Slide Number Placeholder 3"/>
          <p:cNvSpPr>
            <a:spLocks noGrp="1"/>
          </p:cNvSpPr>
          <p:nvPr>
            <p:ph type="sldNum" sz="quarter" idx="10"/>
          </p:nvPr>
        </p:nvSpPr>
        <p:spPr/>
        <p:txBody>
          <a:bodyPr/>
          <a:lstStyle/>
          <a:p>
            <a:fld id="{B6787001-280D-407E-B0A5-39CFCC52B575}" type="slidenum">
              <a:rPr lang="en-US" smtClean="0"/>
              <a:t>21</a:t>
            </a:fld>
            <a:endParaRPr lang="en-US"/>
          </a:p>
        </p:txBody>
      </p:sp>
    </p:spTree>
    <p:extLst>
      <p:ext uri="{BB962C8B-B14F-4D97-AF65-F5344CB8AC3E}">
        <p14:creationId xmlns:p14="http://schemas.microsoft.com/office/powerpoint/2010/main" val="2022311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No Swimming</a:t>
            </a:r>
            <a:endParaRPr lang="en-US" dirty="0"/>
          </a:p>
        </p:txBody>
      </p:sp>
      <p:sp>
        <p:nvSpPr>
          <p:cNvPr id="4" name="Slide Number Placeholder 3"/>
          <p:cNvSpPr>
            <a:spLocks noGrp="1"/>
          </p:cNvSpPr>
          <p:nvPr>
            <p:ph type="sldNum" sz="quarter" idx="10"/>
          </p:nvPr>
        </p:nvSpPr>
        <p:spPr/>
        <p:txBody>
          <a:bodyPr/>
          <a:lstStyle/>
          <a:p>
            <a:fld id="{B6787001-280D-407E-B0A5-39CFCC52B575}" type="slidenum">
              <a:rPr lang="en-US" smtClean="0"/>
              <a:t>22</a:t>
            </a:fld>
            <a:endParaRPr lang="en-US"/>
          </a:p>
        </p:txBody>
      </p:sp>
    </p:spTree>
    <p:extLst>
      <p:ext uri="{BB962C8B-B14F-4D97-AF65-F5344CB8AC3E}">
        <p14:creationId xmlns:p14="http://schemas.microsoft.com/office/powerpoint/2010/main" val="4207769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No Swimming</a:t>
            </a:r>
            <a:endParaRPr lang="en-US" dirty="0"/>
          </a:p>
        </p:txBody>
      </p:sp>
      <p:sp>
        <p:nvSpPr>
          <p:cNvPr id="4" name="Slide Number Placeholder 3"/>
          <p:cNvSpPr>
            <a:spLocks noGrp="1"/>
          </p:cNvSpPr>
          <p:nvPr>
            <p:ph type="sldNum" sz="quarter" idx="10"/>
          </p:nvPr>
        </p:nvSpPr>
        <p:spPr/>
        <p:txBody>
          <a:bodyPr/>
          <a:lstStyle/>
          <a:p>
            <a:fld id="{B6787001-280D-407E-B0A5-39CFCC52B575}" type="slidenum">
              <a:rPr lang="en-US" smtClean="0"/>
              <a:t>23</a:t>
            </a:fld>
            <a:endParaRPr lang="en-US"/>
          </a:p>
        </p:txBody>
      </p:sp>
    </p:spTree>
    <p:extLst>
      <p:ext uri="{BB962C8B-B14F-4D97-AF65-F5344CB8AC3E}">
        <p14:creationId xmlns:p14="http://schemas.microsoft.com/office/powerpoint/2010/main" val="1305109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No Swimming</a:t>
            </a:r>
            <a:endParaRPr lang="en-US" dirty="0"/>
          </a:p>
        </p:txBody>
      </p:sp>
      <p:sp>
        <p:nvSpPr>
          <p:cNvPr id="4" name="Slide Number Placeholder 3"/>
          <p:cNvSpPr>
            <a:spLocks noGrp="1"/>
          </p:cNvSpPr>
          <p:nvPr>
            <p:ph type="sldNum" sz="quarter" idx="10"/>
          </p:nvPr>
        </p:nvSpPr>
        <p:spPr/>
        <p:txBody>
          <a:bodyPr/>
          <a:lstStyle/>
          <a:p>
            <a:fld id="{B6787001-280D-407E-B0A5-39CFCC52B575}" type="slidenum">
              <a:rPr lang="en-US" smtClean="0"/>
              <a:t>24</a:t>
            </a:fld>
            <a:endParaRPr lang="en-US"/>
          </a:p>
        </p:txBody>
      </p:sp>
    </p:spTree>
    <p:extLst>
      <p:ext uri="{BB962C8B-B14F-4D97-AF65-F5344CB8AC3E}">
        <p14:creationId xmlns:p14="http://schemas.microsoft.com/office/powerpoint/2010/main" val="1332974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No Swimming</a:t>
            </a:r>
            <a:endParaRPr lang="en-US" dirty="0"/>
          </a:p>
        </p:txBody>
      </p:sp>
      <p:sp>
        <p:nvSpPr>
          <p:cNvPr id="4" name="Slide Number Placeholder 3"/>
          <p:cNvSpPr>
            <a:spLocks noGrp="1"/>
          </p:cNvSpPr>
          <p:nvPr>
            <p:ph type="sldNum" sz="quarter" idx="10"/>
          </p:nvPr>
        </p:nvSpPr>
        <p:spPr/>
        <p:txBody>
          <a:bodyPr/>
          <a:lstStyle/>
          <a:p>
            <a:fld id="{B6787001-280D-407E-B0A5-39CFCC52B575}" type="slidenum">
              <a:rPr lang="en-US" smtClean="0"/>
              <a:t>25</a:t>
            </a:fld>
            <a:endParaRPr lang="en-US"/>
          </a:p>
        </p:txBody>
      </p:sp>
    </p:spTree>
    <p:extLst>
      <p:ext uri="{BB962C8B-B14F-4D97-AF65-F5344CB8AC3E}">
        <p14:creationId xmlns:p14="http://schemas.microsoft.com/office/powerpoint/2010/main" val="3262228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No Swimming</a:t>
            </a:r>
            <a:endParaRPr lang="en-US" dirty="0"/>
          </a:p>
        </p:txBody>
      </p:sp>
      <p:sp>
        <p:nvSpPr>
          <p:cNvPr id="4" name="Slide Number Placeholder 3"/>
          <p:cNvSpPr>
            <a:spLocks noGrp="1"/>
          </p:cNvSpPr>
          <p:nvPr>
            <p:ph type="sldNum" sz="quarter" idx="10"/>
          </p:nvPr>
        </p:nvSpPr>
        <p:spPr/>
        <p:txBody>
          <a:bodyPr/>
          <a:lstStyle/>
          <a:p>
            <a:fld id="{B6787001-280D-407E-B0A5-39CFCC52B575}" type="slidenum">
              <a:rPr lang="en-US" smtClean="0"/>
              <a:t>26</a:t>
            </a:fld>
            <a:endParaRPr lang="en-US"/>
          </a:p>
        </p:txBody>
      </p:sp>
    </p:spTree>
    <p:extLst>
      <p:ext uri="{BB962C8B-B14F-4D97-AF65-F5344CB8AC3E}">
        <p14:creationId xmlns:p14="http://schemas.microsoft.com/office/powerpoint/2010/main" val="2531977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The</a:t>
            </a:r>
            <a:r>
              <a:rPr lang="en-US" baseline="0" dirty="0" smtClean="0"/>
              <a:t> Discovery</a:t>
            </a:r>
            <a:endParaRPr lang="en-US" dirty="0"/>
          </a:p>
        </p:txBody>
      </p:sp>
      <p:sp>
        <p:nvSpPr>
          <p:cNvPr id="4" name="Slide Number Placeholder 3"/>
          <p:cNvSpPr>
            <a:spLocks noGrp="1"/>
          </p:cNvSpPr>
          <p:nvPr>
            <p:ph type="sldNum" sz="quarter" idx="10"/>
          </p:nvPr>
        </p:nvSpPr>
        <p:spPr/>
        <p:txBody>
          <a:bodyPr/>
          <a:lstStyle/>
          <a:p>
            <a:fld id="{B6787001-280D-407E-B0A5-39CFCC52B575}" type="slidenum">
              <a:rPr lang="en-US" smtClean="0"/>
              <a:t>29</a:t>
            </a:fld>
            <a:endParaRPr lang="en-US"/>
          </a:p>
        </p:txBody>
      </p:sp>
    </p:spTree>
    <p:extLst>
      <p:ext uri="{BB962C8B-B14F-4D97-AF65-F5344CB8AC3E}">
        <p14:creationId xmlns:p14="http://schemas.microsoft.com/office/powerpoint/2010/main" val="1481843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The Talk  </a:t>
            </a:r>
          </a:p>
          <a:p>
            <a:r>
              <a:rPr lang="en-US" dirty="0" smtClean="0"/>
              <a:t>The book on</a:t>
            </a:r>
            <a:r>
              <a:rPr lang="en-US" baseline="0" dirty="0" smtClean="0"/>
              <a:t> the dad’s lap </a:t>
            </a:r>
            <a:r>
              <a:rPr lang="en-US" i="1" baseline="0" dirty="0" smtClean="0"/>
              <a:t>The Facts of Life</a:t>
            </a:r>
            <a:endParaRPr lang="en-US" dirty="0"/>
          </a:p>
        </p:txBody>
      </p:sp>
      <p:sp>
        <p:nvSpPr>
          <p:cNvPr id="4" name="Slide Number Placeholder 3"/>
          <p:cNvSpPr>
            <a:spLocks noGrp="1"/>
          </p:cNvSpPr>
          <p:nvPr>
            <p:ph type="sldNum" sz="quarter" idx="10"/>
          </p:nvPr>
        </p:nvSpPr>
        <p:spPr/>
        <p:txBody>
          <a:bodyPr/>
          <a:lstStyle/>
          <a:p>
            <a:fld id="{B6787001-280D-407E-B0A5-39CFCC52B575}" type="slidenum">
              <a:rPr lang="en-US" smtClean="0"/>
              <a:t>30</a:t>
            </a:fld>
            <a:endParaRPr lang="en-US"/>
          </a:p>
        </p:txBody>
      </p:sp>
    </p:spTree>
    <p:extLst>
      <p:ext uri="{BB962C8B-B14F-4D97-AF65-F5344CB8AC3E}">
        <p14:creationId xmlns:p14="http://schemas.microsoft.com/office/powerpoint/2010/main" val="1041306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begin</a:t>
            </a:r>
            <a:r>
              <a:rPr lang="en-US" baseline="0" dirty="0" smtClean="0"/>
              <a:t> with an introduction to who Rockwell was.  And what he did.  That can be as long or short as you wish.  </a:t>
            </a:r>
            <a:endParaRPr lang="en-US" dirty="0"/>
          </a:p>
        </p:txBody>
      </p:sp>
      <p:sp>
        <p:nvSpPr>
          <p:cNvPr id="4" name="Slide Number Placeholder 3"/>
          <p:cNvSpPr>
            <a:spLocks noGrp="1"/>
          </p:cNvSpPr>
          <p:nvPr>
            <p:ph type="sldNum" sz="quarter" idx="10"/>
          </p:nvPr>
        </p:nvSpPr>
        <p:spPr/>
        <p:txBody>
          <a:bodyPr/>
          <a:lstStyle/>
          <a:p>
            <a:fld id="{B6787001-280D-407E-B0A5-39CFCC52B575}" type="slidenum">
              <a:rPr lang="en-US" smtClean="0"/>
              <a:t>6</a:t>
            </a:fld>
            <a:endParaRPr lang="en-US"/>
          </a:p>
        </p:txBody>
      </p:sp>
    </p:spTree>
    <p:extLst>
      <p:ext uri="{BB962C8B-B14F-4D97-AF65-F5344CB8AC3E}">
        <p14:creationId xmlns:p14="http://schemas.microsoft.com/office/powerpoint/2010/main" val="1485191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The Fight</a:t>
            </a:r>
            <a:endParaRPr lang="en-US" dirty="0"/>
          </a:p>
        </p:txBody>
      </p:sp>
      <p:sp>
        <p:nvSpPr>
          <p:cNvPr id="4" name="Slide Number Placeholder 3"/>
          <p:cNvSpPr>
            <a:spLocks noGrp="1"/>
          </p:cNvSpPr>
          <p:nvPr>
            <p:ph type="sldNum" sz="quarter" idx="10"/>
          </p:nvPr>
        </p:nvSpPr>
        <p:spPr/>
        <p:txBody>
          <a:bodyPr/>
          <a:lstStyle/>
          <a:p>
            <a:fld id="{B6787001-280D-407E-B0A5-39CFCC52B575}" type="slidenum">
              <a:rPr lang="en-US" smtClean="0"/>
              <a:t>31</a:t>
            </a:fld>
            <a:endParaRPr lang="en-US"/>
          </a:p>
        </p:txBody>
      </p:sp>
    </p:spTree>
    <p:extLst>
      <p:ext uri="{BB962C8B-B14F-4D97-AF65-F5344CB8AC3E}">
        <p14:creationId xmlns:p14="http://schemas.microsoft.com/office/powerpoint/2010/main" val="988378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Girl</a:t>
            </a:r>
            <a:r>
              <a:rPr lang="en-US" baseline="0" dirty="0" smtClean="0"/>
              <a:t> at Mirror</a:t>
            </a:r>
            <a:endParaRPr lang="en-US" dirty="0"/>
          </a:p>
        </p:txBody>
      </p:sp>
      <p:sp>
        <p:nvSpPr>
          <p:cNvPr id="4" name="Slide Number Placeholder 3"/>
          <p:cNvSpPr>
            <a:spLocks noGrp="1"/>
          </p:cNvSpPr>
          <p:nvPr>
            <p:ph type="sldNum" sz="quarter" idx="10"/>
          </p:nvPr>
        </p:nvSpPr>
        <p:spPr/>
        <p:txBody>
          <a:bodyPr/>
          <a:lstStyle/>
          <a:p>
            <a:fld id="{B6787001-280D-407E-B0A5-39CFCC52B575}" type="slidenum">
              <a:rPr lang="en-US" smtClean="0"/>
              <a:t>32</a:t>
            </a:fld>
            <a:endParaRPr lang="en-US"/>
          </a:p>
        </p:txBody>
      </p:sp>
    </p:spTree>
    <p:extLst>
      <p:ext uri="{BB962C8B-B14F-4D97-AF65-F5344CB8AC3E}">
        <p14:creationId xmlns:p14="http://schemas.microsoft.com/office/powerpoint/2010/main" val="4201601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Moving Day </a:t>
            </a:r>
            <a:r>
              <a:rPr lang="en-US" sz="1200" b="0" i="1" kern="1200" dirty="0" smtClean="0">
                <a:solidFill>
                  <a:schemeClr val="tx1"/>
                </a:solidFill>
                <a:effectLst/>
                <a:latin typeface="+mn-lt"/>
                <a:ea typeface="+mn-ea"/>
                <a:cs typeface="+mn-cs"/>
              </a:rPr>
              <a:t> Look  </a:t>
            </a:r>
            <a:r>
              <a:rPr lang="en-US" sz="1200" b="0" i="0" kern="1200" dirty="0" smtClean="0">
                <a:solidFill>
                  <a:schemeClr val="tx1"/>
                </a:solidFill>
                <a:effectLst/>
                <a:latin typeface="+mn-lt"/>
                <a:ea typeface="+mn-ea"/>
                <a:cs typeface="+mn-cs"/>
              </a:rPr>
              <a:t>Magazine May 16, 1967</a:t>
            </a:r>
            <a:endParaRPr lang="en-US" dirty="0"/>
          </a:p>
        </p:txBody>
      </p:sp>
      <p:sp>
        <p:nvSpPr>
          <p:cNvPr id="4" name="Slide Number Placeholder 3"/>
          <p:cNvSpPr>
            <a:spLocks noGrp="1"/>
          </p:cNvSpPr>
          <p:nvPr>
            <p:ph type="sldNum" sz="quarter" idx="10"/>
          </p:nvPr>
        </p:nvSpPr>
        <p:spPr/>
        <p:txBody>
          <a:bodyPr/>
          <a:lstStyle/>
          <a:p>
            <a:fld id="{B6787001-280D-407E-B0A5-39CFCC52B575}" type="slidenum">
              <a:rPr lang="en-US" smtClean="0"/>
              <a:t>34</a:t>
            </a:fld>
            <a:endParaRPr lang="en-US"/>
          </a:p>
        </p:txBody>
      </p:sp>
    </p:spTree>
    <p:extLst>
      <p:ext uri="{BB962C8B-B14F-4D97-AF65-F5344CB8AC3E}">
        <p14:creationId xmlns:p14="http://schemas.microsoft.com/office/powerpoint/2010/main" val="2411183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Moving Day </a:t>
            </a:r>
            <a:r>
              <a:rPr lang="en-US" sz="1200" b="0" i="1" kern="1200" dirty="0" smtClean="0">
                <a:solidFill>
                  <a:schemeClr val="tx1"/>
                </a:solidFill>
                <a:effectLst/>
                <a:latin typeface="+mn-lt"/>
                <a:ea typeface="+mn-ea"/>
                <a:cs typeface="+mn-cs"/>
              </a:rPr>
              <a:t> Look  </a:t>
            </a:r>
            <a:r>
              <a:rPr lang="en-US" sz="1200" b="0" i="0" kern="1200" dirty="0" smtClean="0">
                <a:solidFill>
                  <a:schemeClr val="tx1"/>
                </a:solidFill>
                <a:effectLst/>
                <a:latin typeface="+mn-lt"/>
                <a:ea typeface="+mn-ea"/>
                <a:cs typeface="+mn-cs"/>
              </a:rPr>
              <a:t>Magazine May 16, 1967</a:t>
            </a:r>
            <a:endParaRPr lang="en-US" dirty="0"/>
          </a:p>
        </p:txBody>
      </p:sp>
      <p:sp>
        <p:nvSpPr>
          <p:cNvPr id="4" name="Slide Number Placeholder 3"/>
          <p:cNvSpPr>
            <a:spLocks noGrp="1"/>
          </p:cNvSpPr>
          <p:nvPr>
            <p:ph type="sldNum" sz="quarter" idx="10"/>
          </p:nvPr>
        </p:nvSpPr>
        <p:spPr/>
        <p:txBody>
          <a:bodyPr/>
          <a:lstStyle/>
          <a:p>
            <a:fld id="{B6787001-280D-407E-B0A5-39CFCC52B575}" type="slidenum">
              <a:rPr lang="en-US" smtClean="0"/>
              <a:t>36</a:t>
            </a:fld>
            <a:endParaRPr lang="en-US"/>
          </a:p>
        </p:txBody>
      </p:sp>
    </p:spTree>
    <p:extLst>
      <p:ext uri="{BB962C8B-B14F-4D97-AF65-F5344CB8AC3E}">
        <p14:creationId xmlns:p14="http://schemas.microsoft.com/office/powerpoint/2010/main" val="3587059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details that I want them to know for sure.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6787001-280D-407E-B0A5-39CFCC52B575}" type="slidenum">
              <a:rPr lang="en-US" smtClean="0"/>
              <a:t>7</a:t>
            </a:fld>
            <a:endParaRPr lang="en-US"/>
          </a:p>
        </p:txBody>
      </p:sp>
    </p:spTree>
    <p:extLst>
      <p:ext uri="{BB962C8B-B14F-4D97-AF65-F5344CB8AC3E}">
        <p14:creationId xmlns:p14="http://schemas.microsoft.com/office/powerpoint/2010/main" val="4167602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his paintings just have pure entertainment value and whimsy.  </a:t>
            </a:r>
            <a:endParaRPr lang="en-US" dirty="0"/>
          </a:p>
        </p:txBody>
      </p:sp>
      <p:sp>
        <p:nvSpPr>
          <p:cNvPr id="4" name="Slide Number Placeholder 3"/>
          <p:cNvSpPr>
            <a:spLocks noGrp="1"/>
          </p:cNvSpPr>
          <p:nvPr>
            <p:ph type="sldNum" sz="quarter" idx="10"/>
          </p:nvPr>
        </p:nvSpPr>
        <p:spPr/>
        <p:txBody>
          <a:bodyPr/>
          <a:lstStyle/>
          <a:p>
            <a:fld id="{B6787001-280D-407E-B0A5-39CFCC52B575}" type="slidenum">
              <a:rPr lang="en-US" smtClean="0"/>
              <a:t>8</a:t>
            </a:fld>
            <a:endParaRPr lang="en-US"/>
          </a:p>
        </p:txBody>
      </p:sp>
    </p:spTree>
    <p:extLst>
      <p:ext uri="{BB962C8B-B14F-4D97-AF65-F5344CB8AC3E}">
        <p14:creationId xmlns:p14="http://schemas.microsoft.com/office/powerpoint/2010/main" val="464634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interesting</a:t>
            </a:r>
            <a:r>
              <a:rPr lang="en-US" baseline="0" dirty="0" smtClean="0"/>
              <a:t> </a:t>
            </a:r>
            <a:r>
              <a:rPr lang="en-US" dirty="0" smtClean="0"/>
              <a:t>to show how he used photos as the basis for his paintings.</a:t>
            </a:r>
            <a:r>
              <a:rPr lang="en-US" baseline="0" dirty="0" smtClean="0"/>
              <a:t>  For the artists in your classroom, this is particularly fascinating.  He used a lot of his family and neighbors as models.</a:t>
            </a:r>
            <a:endParaRPr lang="en-US" dirty="0"/>
          </a:p>
        </p:txBody>
      </p:sp>
      <p:sp>
        <p:nvSpPr>
          <p:cNvPr id="4" name="Slide Number Placeholder 3"/>
          <p:cNvSpPr>
            <a:spLocks noGrp="1"/>
          </p:cNvSpPr>
          <p:nvPr>
            <p:ph type="sldNum" sz="quarter" idx="10"/>
          </p:nvPr>
        </p:nvSpPr>
        <p:spPr/>
        <p:txBody>
          <a:bodyPr/>
          <a:lstStyle/>
          <a:p>
            <a:fld id="{B6787001-280D-407E-B0A5-39CFCC52B575}" type="slidenum">
              <a:rPr lang="en-US" smtClean="0"/>
              <a:t>9</a:t>
            </a:fld>
            <a:endParaRPr lang="en-US"/>
          </a:p>
        </p:txBody>
      </p:sp>
    </p:spTree>
    <p:extLst>
      <p:ext uri="{BB962C8B-B14F-4D97-AF65-F5344CB8AC3E}">
        <p14:creationId xmlns:p14="http://schemas.microsoft.com/office/powerpoint/2010/main" val="2266795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he also definitely touched on</a:t>
            </a:r>
            <a:r>
              <a:rPr lang="en-US" baseline="0" dirty="0" smtClean="0"/>
              <a:t> historically significant moments. </a:t>
            </a:r>
            <a:endParaRPr lang="en-US" dirty="0"/>
          </a:p>
        </p:txBody>
      </p:sp>
      <p:sp>
        <p:nvSpPr>
          <p:cNvPr id="4" name="Slide Number Placeholder 3"/>
          <p:cNvSpPr>
            <a:spLocks noGrp="1"/>
          </p:cNvSpPr>
          <p:nvPr>
            <p:ph type="sldNum" sz="quarter" idx="10"/>
          </p:nvPr>
        </p:nvSpPr>
        <p:spPr/>
        <p:txBody>
          <a:bodyPr/>
          <a:lstStyle/>
          <a:p>
            <a:fld id="{B6787001-280D-407E-B0A5-39CFCC52B575}" type="slidenum">
              <a:rPr lang="en-US" smtClean="0"/>
              <a:t>11</a:t>
            </a:fld>
            <a:endParaRPr lang="en-US"/>
          </a:p>
        </p:txBody>
      </p:sp>
    </p:spTree>
    <p:extLst>
      <p:ext uri="{BB962C8B-B14F-4D97-AF65-F5344CB8AC3E}">
        <p14:creationId xmlns:p14="http://schemas.microsoft.com/office/powerpoint/2010/main" val="3094936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definitely has a place in the fabric of  history.</a:t>
            </a:r>
            <a:endParaRPr lang="en-US" dirty="0"/>
          </a:p>
        </p:txBody>
      </p:sp>
      <p:sp>
        <p:nvSpPr>
          <p:cNvPr id="4" name="Slide Number Placeholder 3"/>
          <p:cNvSpPr>
            <a:spLocks noGrp="1"/>
          </p:cNvSpPr>
          <p:nvPr>
            <p:ph type="sldNum" sz="quarter" idx="10"/>
          </p:nvPr>
        </p:nvSpPr>
        <p:spPr/>
        <p:txBody>
          <a:bodyPr/>
          <a:lstStyle/>
          <a:p>
            <a:fld id="{B6787001-280D-407E-B0A5-39CFCC52B575}" type="slidenum">
              <a:rPr lang="en-US" smtClean="0"/>
              <a:t>12</a:t>
            </a:fld>
            <a:endParaRPr lang="en-US"/>
          </a:p>
        </p:txBody>
      </p:sp>
    </p:spTree>
    <p:extLst>
      <p:ext uri="{BB962C8B-B14F-4D97-AF65-F5344CB8AC3E}">
        <p14:creationId xmlns:p14="http://schemas.microsoft.com/office/powerpoint/2010/main" val="3202384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No Swimming</a:t>
            </a:r>
            <a:endParaRPr lang="en-US" dirty="0"/>
          </a:p>
        </p:txBody>
      </p:sp>
      <p:sp>
        <p:nvSpPr>
          <p:cNvPr id="4" name="Slide Number Placeholder 3"/>
          <p:cNvSpPr>
            <a:spLocks noGrp="1"/>
          </p:cNvSpPr>
          <p:nvPr>
            <p:ph type="sldNum" sz="quarter" idx="10"/>
          </p:nvPr>
        </p:nvSpPr>
        <p:spPr/>
        <p:txBody>
          <a:bodyPr/>
          <a:lstStyle/>
          <a:p>
            <a:fld id="{B6787001-280D-407E-B0A5-39CFCC52B575}" type="slidenum">
              <a:rPr lang="en-US" smtClean="0"/>
              <a:t>17</a:t>
            </a:fld>
            <a:endParaRPr lang="en-US"/>
          </a:p>
        </p:txBody>
      </p:sp>
    </p:spTree>
    <p:extLst>
      <p:ext uri="{BB962C8B-B14F-4D97-AF65-F5344CB8AC3E}">
        <p14:creationId xmlns:p14="http://schemas.microsoft.com/office/powerpoint/2010/main" val="3111727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No Swimming</a:t>
            </a:r>
            <a:endParaRPr lang="en-US" dirty="0"/>
          </a:p>
        </p:txBody>
      </p:sp>
      <p:sp>
        <p:nvSpPr>
          <p:cNvPr id="4" name="Slide Number Placeholder 3"/>
          <p:cNvSpPr>
            <a:spLocks noGrp="1"/>
          </p:cNvSpPr>
          <p:nvPr>
            <p:ph type="sldNum" sz="quarter" idx="10"/>
          </p:nvPr>
        </p:nvSpPr>
        <p:spPr/>
        <p:txBody>
          <a:bodyPr/>
          <a:lstStyle/>
          <a:p>
            <a:fld id="{B6787001-280D-407E-B0A5-39CFCC52B575}" type="slidenum">
              <a:rPr lang="en-US" smtClean="0"/>
              <a:t>18</a:t>
            </a:fld>
            <a:endParaRPr lang="en-US"/>
          </a:p>
        </p:txBody>
      </p:sp>
    </p:spTree>
    <p:extLst>
      <p:ext uri="{BB962C8B-B14F-4D97-AF65-F5344CB8AC3E}">
        <p14:creationId xmlns:p14="http://schemas.microsoft.com/office/powerpoint/2010/main" val="2110548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3EE11E-6241-4148-9748-B025ADB4A2C5}"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6BF42-6600-2840-A8DE-5E52ADBC2E01}" type="slidenum">
              <a:rPr lang="en-US" smtClean="0"/>
              <a:t>‹#›</a:t>
            </a:fld>
            <a:endParaRPr lang="en-US"/>
          </a:p>
        </p:txBody>
      </p:sp>
    </p:spTree>
    <p:extLst>
      <p:ext uri="{BB962C8B-B14F-4D97-AF65-F5344CB8AC3E}">
        <p14:creationId xmlns:p14="http://schemas.microsoft.com/office/powerpoint/2010/main" val="1263330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3EE11E-6241-4148-9748-B025ADB4A2C5}"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6BF42-6600-2840-A8DE-5E52ADBC2E01}" type="slidenum">
              <a:rPr lang="en-US" smtClean="0"/>
              <a:t>‹#›</a:t>
            </a:fld>
            <a:endParaRPr lang="en-US"/>
          </a:p>
        </p:txBody>
      </p:sp>
    </p:spTree>
    <p:extLst>
      <p:ext uri="{BB962C8B-B14F-4D97-AF65-F5344CB8AC3E}">
        <p14:creationId xmlns:p14="http://schemas.microsoft.com/office/powerpoint/2010/main" val="1979565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3EE11E-6241-4148-9748-B025ADB4A2C5}"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6BF42-6600-2840-A8DE-5E52ADBC2E01}" type="slidenum">
              <a:rPr lang="en-US" smtClean="0"/>
              <a:t>‹#›</a:t>
            </a:fld>
            <a:endParaRPr lang="en-US"/>
          </a:p>
        </p:txBody>
      </p:sp>
    </p:spTree>
    <p:extLst>
      <p:ext uri="{BB962C8B-B14F-4D97-AF65-F5344CB8AC3E}">
        <p14:creationId xmlns:p14="http://schemas.microsoft.com/office/powerpoint/2010/main" val="3707069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3EE11E-6241-4148-9748-B025ADB4A2C5}"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6BF42-6600-2840-A8DE-5E52ADBC2E01}" type="slidenum">
              <a:rPr lang="en-US" smtClean="0"/>
              <a:t>‹#›</a:t>
            </a:fld>
            <a:endParaRPr lang="en-US"/>
          </a:p>
        </p:txBody>
      </p:sp>
    </p:spTree>
    <p:extLst>
      <p:ext uri="{BB962C8B-B14F-4D97-AF65-F5344CB8AC3E}">
        <p14:creationId xmlns:p14="http://schemas.microsoft.com/office/powerpoint/2010/main" val="1415273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3EE11E-6241-4148-9748-B025ADB4A2C5}"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6BF42-6600-2840-A8DE-5E52ADBC2E01}" type="slidenum">
              <a:rPr lang="en-US" smtClean="0"/>
              <a:t>‹#›</a:t>
            </a:fld>
            <a:endParaRPr lang="en-US"/>
          </a:p>
        </p:txBody>
      </p:sp>
    </p:spTree>
    <p:extLst>
      <p:ext uri="{BB962C8B-B14F-4D97-AF65-F5344CB8AC3E}">
        <p14:creationId xmlns:p14="http://schemas.microsoft.com/office/powerpoint/2010/main" val="528174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3EE11E-6241-4148-9748-B025ADB4A2C5}"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26BF42-6600-2840-A8DE-5E52ADBC2E01}" type="slidenum">
              <a:rPr lang="en-US" smtClean="0"/>
              <a:t>‹#›</a:t>
            </a:fld>
            <a:endParaRPr lang="en-US"/>
          </a:p>
        </p:txBody>
      </p:sp>
    </p:spTree>
    <p:extLst>
      <p:ext uri="{BB962C8B-B14F-4D97-AF65-F5344CB8AC3E}">
        <p14:creationId xmlns:p14="http://schemas.microsoft.com/office/powerpoint/2010/main" val="4253888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3EE11E-6241-4148-9748-B025ADB4A2C5}" type="datetimeFigureOut">
              <a:rPr lang="en-US" smtClean="0"/>
              <a:t>9/14/2018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26BF42-6600-2840-A8DE-5E52ADBC2E01}" type="slidenum">
              <a:rPr lang="en-US" smtClean="0"/>
              <a:t>‹#›</a:t>
            </a:fld>
            <a:endParaRPr lang="en-US"/>
          </a:p>
        </p:txBody>
      </p:sp>
    </p:spTree>
    <p:extLst>
      <p:ext uri="{BB962C8B-B14F-4D97-AF65-F5344CB8AC3E}">
        <p14:creationId xmlns:p14="http://schemas.microsoft.com/office/powerpoint/2010/main" val="2261633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3EE11E-6241-4148-9748-B025ADB4A2C5}" type="datetimeFigureOut">
              <a:rPr lang="en-US" smtClean="0"/>
              <a:t>9/14/2018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26BF42-6600-2840-A8DE-5E52ADBC2E01}" type="slidenum">
              <a:rPr lang="en-US" smtClean="0"/>
              <a:t>‹#›</a:t>
            </a:fld>
            <a:endParaRPr lang="en-US"/>
          </a:p>
        </p:txBody>
      </p:sp>
    </p:spTree>
    <p:extLst>
      <p:ext uri="{BB962C8B-B14F-4D97-AF65-F5344CB8AC3E}">
        <p14:creationId xmlns:p14="http://schemas.microsoft.com/office/powerpoint/2010/main" val="2464924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3EE11E-6241-4148-9748-B025ADB4A2C5}" type="datetimeFigureOut">
              <a:rPr lang="en-US" smtClean="0"/>
              <a:t>9/14/2018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26BF42-6600-2840-A8DE-5E52ADBC2E01}" type="slidenum">
              <a:rPr lang="en-US" smtClean="0"/>
              <a:t>‹#›</a:t>
            </a:fld>
            <a:endParaRPr lang="en-US"/>
          </a:p>
        </p:txBody>
      </p:sp>
    </p:spTree>
    <p:extLst>
      <p:ext uri="{BB962C8B-B14F-4D97-AF65-F5344CB8AC3E}">
        <p14:creationId xmlns:p14="http://schemas.microsoft.com/office/powerpoint/2010/main" val="2275095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3EE11E-6241-4148-9748-B025ADB4A2C5}"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26BF42-6600-2840-A8DE-5E52ADBC2E01}" type="slidenum">
              <a:rPr lang="en-US" smtClean="0"/>
              <a:t>‹#›</a:t>
            </a:fld>
            <a:endParaRPr lang="en-US"/>
          </a:p>
        </p:txBody>
      </p:sp>
    </p:spTree>
    <p:extLst>
      <p:ext uri="{BB962C8B-B14F-4D97-AF65-F5344CB8AC3E}">
        <p14:creationId xmlns:p14="http://schemas.microsoft.com/office/powerpoint/2010/main" val="1543902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3EE11E-6241-4148-9748-B025ADB4A2C5}"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26BF42-6600-2840-A8DE-5E52ADBC2E01}" type="slidenum">
              <a:rPr lang="en-US" smtClean="0"/>
              <a:t>‹#›</a:t>
            </a:fld>
            <a:endParaRPr lang="en-US"/>
          </a:p>
        </p:txBody>
      </p:sp>
    </p:spTree>
    <p:extLst>
      <p:ext uri="{BB962C8B-B14F-4D97-AF65-F5344CB8AC3E}">
        <p14:creationId xmlns:p14="http://schemas.microsoft.com/office/powerpoint/2010/main" val="4292927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3EE11E-6241-4148-9748-B025ADB4A2C5}" type="datetimeFigureOut">
              <a:rPr lang="en-US" smtClean="0"/>
              <a:t>9/14/2018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26BF42-6600-2840-A8DE-5E52ADBC2E01}" type="slidenum">
              <a:rPr lang="en-US" smtClean="0"/>
              <a:t>‹#›</a:t>
            </a:fld>
            <a:endParaRPr lang="en-US"/>
          </a:p>
        </p:txBody>
      </p:sp>
    </p:spTree>
    <p:extLst>
      <p:ext uri="{BB962C8B-B14F-4D97-AF65-F5344CB8AC3E}">
        <p14:creationId xmlns:p14="http://schemas.microsoft.com/office/powerpoint/2010/main" val="66399731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cnielsenmlms.weebly.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93766" y="688768"/>
            <a:ext cx="10984676" cy="1051771"/>
          </a:xfrm>
        </p:spPr>
        <p:txBody>
          <a:bodyPr>
            <a:normAutofit fontScale="90000"/>
          </a:bodyPr>
          <a:lstStyle/>
          <a:p>
            <a:r>
              <a:rPr lang="en-US" sz="8000" dirty="0">
                <a:latin typeface="Arial Black" panose="020B0A04020102020204" pitchFamily="34" charset="0"/>
              </a:rPr>
              <a:t>Examining the “</a:t>
            </a:r>
            <a:r>
              <a:rPr lang="en-US" sz="8000" dirty="0" smtClean="0">
                <a:latin typeface="Arial Black" panose="020B0A04020102020204" pitchFamily="34" charset="0"/>
              </a:rPr>
              <a:t>text”</a:t>
            </a:r>
            <a:endParaRPr lang="en-US" sz="8000" dirty="0">
              <a:latin typeface="Arial Black" panose="020B0A04020102020204" pitchFamily="34" charset="0"/>
            </a:endParaRPr>
          </a:p>
        </p:txBody>
      </p:sp>
      <p:sp>
        <p:nvSpPr>
          <p:cNvPr id="3" name="Subtitle 2"/>
          <p:cNvSpPr>
            <a:spLocks noGrp="1"/>
          </p:cNvSpPr>
          <p:nvPr>
            <p:ph type="subTitle" idx="1"/>
          </p:nvPr>
        </p:nvSpPr>
        <p:spPr>
          <a:xfrm>
            <a:off x="1524000" y="1939492"/>
            <a:ext cx="9144000" cy="1266846"/>
          </a:xfrm>
        </p:spPr>
        <p:txBody>
          <a:bodyPr>
            <a:normAutofit fontScale="92500" lnSpcReduction="10000"/>
          </a:bodyPr>
          <a:lstStyle/>
          <a:p>
            <a:r>
              <a:rPr lang="en-US" sz="4800" b="1" dirty="0"/>
              <a:t>Teaching Elements of Argumentative Writing through </a:t>
            </a:r>
            <a:r>
              <a:rPr lang="en-US" sz="4800" b="1" dirty="0" smtClean="0"/>
              <a:t>Paintings</a:t>
            </a:r>
          </a:p>
          <a:p>
            <a:endParaRPr lang="en-US" sz="4800" b="1" dirty="0" smtClean="0"/>
          </a:p>
          <a:p>
            <a:endParaRPr lang="en-US" sz="4800" dirty="0"/>
          </a:p>
        </p:txBody>
      </p:sp>
      <p:sp>
        <p:nvSpPr>
          <p:cNvPr id="4" name="TextBox 3"/>
          <p:cNvSpPr txBox="1"/>
          <p:nvPr/>
        </p:nvSpPr>
        <p:spPr>
          <a:xfrm>
            <a:off x="593766" y="3384468"/>
            <a:ext cx="10984676" cy="1569660"/>
          </a:xfrm>
          <a:prstGeom prst="rect">
            <a:avLst/>
          </a:prstGeom>
          <a:noFill/>
        </p:spPr>
        <p:txBody>
          <a:bodyPr wrap="square" rtlCol="0">
            <a:spAutoFit/>
          </a:bodyPr>
          <a:lstStyle/>
          <a:p>
            <a:pPr algn="ctr"/>
            <a:r>
              <a:rPr lang="en-US" sz="3200" b="1" dirty="0">
                <a:latin typeface="Baskerville Old Face" panose="02020602080505020303" pitchFamily="18" charset="0"/>
              </a:rPr>
              <a:t>UCTE </a:t>
            </a:r>
            <a:r>
              <a:rPr lang="en-US" sz="3200" b="1" dirty="0" smtClean="0">
                <a:latin typeface="Baskerville Old Face" panose="02020602080505020303" pitchFamily="18" charset="0"/>
              </a:rPr>
              <a:t>presentation — November </a:t>
            </a:r>
            <a:r>
              <a:rPr lang="en-US" sz="3200" b="1" dirty="0">
                <a:latin typeface="Baskerville Old Face" panose="02020602080505020303" pitchFamily="18" charset="0"/>
              </a:rPr>
              <a:t>10, 2017</a:t>
            </a:r>
          </a:p>
          <a:p>
            <a:pPr algn="ctr"/>
            <a:r>
              <a:rPr lang="en-US" sz="3200" b="1" dirty="0" err="1">
                <a:latin typeface="Baskerville Old Face" panose="02020602080505020303" pitchFamily="18" charset="0"/>
              </a:rPr>
              <a:t>DeAnna</a:t>
            </a:r>
            <a:r>
              <a:rPr lang="en-US" sz="3200" b="1" dirty="0">
                <a:latin typeface="Baskerville Old Face" panose="02020602080505020303" pitchFamily="18" charset="0"/>
              </a:rPr>
              <a:t> Stallings &amp; Carol Nielsen</a:t>
            </a:r>
          </a:p>
          <a:p>
            <a:pPr algn="ctr"/>
            <a:r>
              <a:rPr lang="en-US" sz="3200" b="1" dirty="0">
                <a:latin typeface="Baskerville Old Face" panose="02020602080505020303" pitchFamily="18" charset="0"/>
              </a:rPr>
              <a:t>Logan City School </a:t>
            </a:r>
            <a:r>
              <a:rPr lang="en-US" sz="3200" b="1" dirty="0" smtClean="0">
                <a:latin typeface="Baskerville Old Face" panose="02020602080505020303" pitchFamily="18" charset="0"/>
              </a:rPr>
              <a:t>District</a:t>
            </a:r>
            <a:endParaRPr lang="en-US" dirty="0"/>
          </a:p>
        </p:txBody>
      </p:sp>
      <p:sp>
        <p:nvSpPr>
          <p:cNvPr id="5" name="TextBox 4"/>
          <p:cNvSpPr txBox="1"/>
          <p:nvPr/>
        </p:nvSpPr>
        <p:spPr>
          <a:xfrm>
            <a:off x="991892" y="5237018"/>
            <a:ext cx="10182386" cy="1508105"/>
          </a:xfrm>
          <a:prstGeom prst="rect">
            <a:avLst/>
          </a:prstGeom>
          <a:noFill/>
        </p:spPr>
        <p:txBody>
          <a:bodyPr wrap="square" rtlCol="0">
            <a:spAutoFit/>
          </a:bodyPr>
          <a:lstStyle/>
          <a:p>
            <a:pPr algn="ctr"/>
            <a:r>
              <a:rPr lang="en-US" sz="2200" dirty="0" smtClean="0"/>
              <a:t>You can find a copy of our PowerPoint on Carol’s webpage.  You are welcome to use it in your own classroom and modify it as needed.  Please, just credit the source.  </a:t>
            </a:r>
          </a:p>
          <a:p>
            <a:pPr algn="ctr"/>
            <a:r>
              <a:rPr lang="en-US" sz="2400" dirty="0">
                <a:hlinkClick r:id="rId2"/>
              </a:rPr>
              <a:t>http://cnielsenmlms.weebly.com</a:t>
            </a:r>
            <a:r>
              <a:rPr lang="en-US" sz="2400" dirty="0" smtClean="0">
                <a:hlinkClick r:id="rId2"/>
              </a:rPr>
              <a:t>/</a:t>
            </a:r>
            <a:endParaRPr lang="en-US" sz="2400" dirty="0" smtClean="0"/>
          </a:p>
          <a:p>
            <a:pPr algn="ctr"/>
            <a:endParaRPr lang="en-US" sz="2400" dirty="0"/>
          </a:p>
        </p:txBody>
      </p:sp>
    </p:spTree>
    <p:extLst>
      <p:ext uri="{BB962C8B-B14F-4D97-AF65-F5344CB8AC3E}">
        <p14:creationId xmlns:p14="http://schemas.microsoft.com/office/powerpoint/2010/main" val="152338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7780"/>
            <a:ext cx="5844209" cy="6436220"/>
          </a:xfrm>
        </p:spPr>
      </p:pic>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5433" y="0"/>
            <a:ext cx="6236567" cy="6807625"/>
          </a:xfrm>
          <a:prstGeom prst="rect">
            <a:avLst/>
          </a:prstGeom>
        </p:spPr>
      </p:pic>
    </p:spTree>
    <p:extLst>
      <p:ext uri="{BB962C8B-B14F-4D97-AF65-F5344CB8AC3E}">
        <p14:creationId xmlns:p14="http://schemas.microsoft.com/office/powerpoint/2010/main" val="3875725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151909" cy="5905046"/>
          </a:xfrm>
        </p:spPr>
        <p:txBody>
          <a:bodyPr/>
          <a:lstStyle/>
          <a:p>
            <a:pPr algn="ctr"/>
            <a:r>
              <a:rPr lang="en-US" dirty="0" smtClean="0"/>
              <a:t>Norman Rockwell’s </a:t>
            </a:r>
            <a:r>
              <a:rPr lang="en-US" i="1" dirty="0" smtClean="0"/>
              <a:t>Rosie the Riveter</a:t>
            </a:r>
            <a:endParaRPr lang="en-US" i="1" dirty="0"/>
          </a:p>
        </p:txBody>
      </p:sp>
      <p:pic>
        <p:nvPicPr>
          <p:cNvPr id="2050" name="Picture 2" descr="http://www.saturdayeveningpost.com/wp-content/uploads/satevepost/cover_9430529.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05952" y="564178"/>
            <a:ext cx="4609300" cy="5969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474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i276.photobucket.com/albums/kk29/linkage_01/kos/coffee_hour/four_freedoms_0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639" y="95003"/>
            <a:ext cx="12062361" cy="56764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639" y="5771408"/>
            <a:ext cx="12062361" cy="1077218"/>
          </a:xfrm>
          <a:prstGeom prst="rect">
            <a:avLst/>
          </a:prstGeom>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gradFill>
        </p:spPr>
        <p:txBody>
          <a:bodyPr wrap="square" rtlCol="0">
            <a:spAutoFit/>
          </a:bodyPr>
          <a:lstStyle/>
          <a:p>
            <a:r>
              <a:rPr lang="en-US" sz="3200" dirty="0"/>
              <a:t>In 1943, inspired by President Franklin Roosevelt’s address to Congress, Rockwell painted the </a:t>
            </a:r>
            <a:r>
              <a:rPr lang="en-US" sz="3200" i="1" dirty="0"/>
              <a:t>Four Freedoms</a:t>
            </a:r>
            <a:r>
              <a:rPr lang="en-US" sz="3200" dirty="0"/>
              <a:t> paintings. </a:t>
            </a:r>
          </a:p>
        </p:txBody>
      </p:sp>
    </p:spTree>
    <p:extLst>
      <p:ext uri="{BB962C8B-B14F-4D97-AF65-F5344CB8AC3E}">
        <p14:creationId xmlns:p14="http://schemas.microsoft.com/office/powerpoint/2010/main" val="3936908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Norman Rockwell’s Portrait of President Richard M. Nixon- </a:t>
            </a:r>
            <a:r>
              <a:rPr lang="en-US" sz="3200" dirty="0" smtClean="0"/>
              <a:t>National Portrait Gallery</a:t>
            </a:r>
            <a:endParaRPr lang="en-US" sz="3200" dirty="0"/>
          </a:p>
        </p:txBody>
      </p:sp>
      <p:pic>
        <p:nvPicPr>
          <p:cNvPr id="4098" name="Picture 2" descr="https://thinkvisual.files.wordpress.com/2011/01/nixon-gimped.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616479" y="1825625"/>
            <a:ext cx="695904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720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He also painted Presidents Eisenhower, Kennedy and Johnson </a:t>
            </a:r>
            <a:r>
              <a:rPr lang="en-US" sz="3600" dirty="0" smtClean="0"/>
              <a:t>(although these are not the NPG portraits)</a:t>
            </a:r>
            <a:endParaRPr lang="en-US" sz="3600" dirty="0"/>
          </a:p>
        </p:txBody>
      </p:sp>
      <p:pic>
        <p:nvPicPr>
          <p:cNvPr id="5122" name="Picture 2" descr="https://lh5.googleusercontent.com/-wCvmDzNJKeY/TXy8h5TtOKI/AAAAAAAADWI/ZjmWSy4w2Ws/s1600/john-f-kennedy-norman-rockwell.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4119562" y="1896269"/>
            <a:ext cx="3952875" cy="42100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c1.staticflickr.com/5/4152/5045854409_271cf33fdd.jpg"/>
          <p:cNvPicPr>
            <a:picLocks noChangeAspect="1" noChangeArrowheads="1"/>
          </p:cNvPicPr>
          <p:nvPr/>
        </p:nvPicPr>
        <p:blipFill rotWithShape="1">
          <a:blip r:embed="rId3">
            <a:extLst>
              <a:ext uri="{28A0092B-C50C-407E-A947-70E740481C1C}">
                <a14:useLocalDpi xmlns:a14="http://schemas.microsoft.com/office/drawing/2010/main" val="0"/>
              </a:ext>
            </a:extLst>
          </a:blip>
          <a:srcRect l="12219" r="5180"/>
          <a:stretch/>
        </p:blipFill>
        <p:spPr bwMode="auto">
          <a:xfrm>
            <a:off x="748144" y="1775362"/>
            <a:ext cx="3170713" cy="47625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img1.etsystatic.com/029/1/5234984/il_570xN.509000209_2ab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1465" y="1780894"/>
            <a:ext cx="3541332" cy="4765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472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gradFill>
        <a:effectLst/>
      </p:bgPr>
    </p:bg>
    <p:spTree>
      <p:nvGrpSpPr>
        <p:cNvPr id="1" name=""/>
        <p:cNvGrpSpPr/>
        <p:nvPr/>
      </p:nvGrpSpPr>
      <p:grpSpPr>
        <a:xfrm>
          <a:off x="0" y="0"/>
          <a:ext cx="0" cy="0"/>
          <a:chOff x="0" y="0"/>
          <a:chExt cx="0" cy="0"/>
        </a:xfrm>
      </p:grpSpPr>
      <p:pic>
        <p:nvPicPr>
          <p:cNvPr id="1026" name="Picture 2" descr="Image result for i do we do you do"/>
          <p:cNvPicPr>
            <a:picLocks noChangeAspect="1" noChangeArrowheads="1"/>
          </p:cNvPicPr>
          <p:nvPr/>
        </p:nvPicPr>
        <p:blipFill rotWithShape="1">
          <a:blip r:embed="rId2">
            <a:extLst>
              <a:ext uri="{28A0092B-C50C-407E-A947-70E740481C1C}">
                <a14:useLocalDpi xmlns:a14="http://schemas.microsoft.com/office/drawing/2010/main" val="0"/>
              </a:ext>
            </a:extLst>
          </a:blip>
          <a:srcRect r="61901"/>
          <a:stretch/>
        </p:blipFill>
        <p:spPr bwMode="auto">
          <a:xfrm>
            <a:off x="2458193" y="758700"/>
            <a:ext cx="6410280" cy="5357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536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gradFill>
        <a:effectLst/>
      </p:bgPr>
    </p:bg>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7733" y="213756"/>
            <a:ext cx="5635001" cy="6507678"/>
          </a:xfrm>
          <a:prstGeom prst="rect">
            <a:avLst/>
          </a:prstGeom>
        </p:spPr>
      </p:pic>
      <p:sp>
        <p:nvSpPr>
          <p:cNvPr id="16" name="Rectangle 15"/>
          <p:cNvSpPr/>
          <p:nvPr/>
        </p:nvSpPr>
        <p:spPr>
          <a:xfrm>
            <a:off x="368490" y="559558"/>
            <a:ext cx="5813946" cy="50353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u="sng" dirty="0" smtClean="0">
                <a:solidFill>
                  <a:schemeClr val="tx1"/>
                </a:solidFill>
              </a:rPr>
              <a:t>Tree Map</a:t>
            </a:r>
          </a:p>
          <a:p>
            <a:pPr algn="ctr"/>
            <a:r>
              <a:rPr lang="en-US" sz="4000" dirty="0" smtClean="0">
                <a:solidFill>
                  <a:schemeClr val="tx1"/>
                </a:solidFill>
              </a:rPr>
              <a:t>See  Infer   Cite   Explain</a:t>
            </a:r>
          </a:p>
          <a:p>
            <a:r>
              <a:rPr lang="en-US" sz="2800" dirty="0" smtClean="0">
                <a:solidFill>
                  <a:schemeClr val="tx1"/>
                </a:solidFill>
              </a:rPr>
              <a:t>(facts)     (Claim) (Support) (Warrant)</a:t>
            </a:r>
            <a:endParaRPr lang="en-US" sz="2800" dirty="0">
              <a:solidFill>
                <a:schemeClr val="tx1"/>
              </a:solidFill>
            </a:endParaRPr>
          </a:p>
        </p:txBody>
      </p:sp>
    </p:spTree>
    <p:extLst>
      <p:ext uri="{BB962C8B-B14F-4D97-AF65-F5344CB8AC3E}">
        <p14:creationId xmlns:p14="http://schemas.microsoft.com/office/powerpoint/2010/main" val="13233688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0644" y="365125"/>
            <a:ext cx="5403273" cy="6356309"/>
          </a:xfrm>
        </p:spPr>
        <p:txBody>
          <a:bodyPr>
            <a:noAutofit/>
          </a:bodyPr>
          <a:lstStyle/>
          <a:p>
            <a:r>
              <a:rPr lang="en-US" sz="3600" b="1" dirty="0" smtClean="0"/>
              <a:t>Make a claim.  </a:t>
            </a:r>
            <a:br>
              <a:rPr lang="en-US" sz="3600" b="1" dirty="0" smtClean="0"/>
            </a:br>
            <a:r>
              <a:rPr lang="en-US" sz="3600" dirty="0" smtClean="0"/>
              <a:t>In this case, your claim will explain what’s happening in this painting.  Don’t confuse a claim with a fact.  It’s a fact that there are three boys in the painting.  No one will argue that.  A claim can be argued. A claim involves inference (looking at the evidence and coming to a conclusion).   </a:t>
            </a:r>
            <a:endParaRPr lang="en-US" sz="3600" i="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37733" y="213756"/>
            <a:ext cx="5635001" cy="6507678"/>
          </a:xfrm>
        </p:spPr>
      </p:pic>
    </p:spTree>
    <p:extLst>
      <p:ext uri="{BB962C8B-B14F-4D97-AF65-F5344CB8AC3E}">
        <p14:creationId xmlns:p14="http://schemas.microsoft.com/office/powerpoint/2010/main" val="736813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010" y="365125"/>
            <a:ext cx="5759533" cy="5762543"/>
          </a:xfrm>
        </p:spPr>
        <p:txBody>
          <a:bodyPr>
            <a:noAutofit/>
          </a:bodyPr>
          <a:lstStyle/>
          <a:p>
            <a:r>
              <a:rPr lang="en-US" sz="4800" b="1" dirty="0" smtClean="0"/>
              <a:t>Support your claim.  </a:t>
            </a:r>
            <a:r>
              <a:rPr lang="en-US" sz="4800" dirty="0" smtClean="0"/>
              <a:t/>
            </a:r>
            <a:br>
              <a:rPr lang="en-US" sz="4800" dirty="0" smtClean="0"/>
            </a:br>
            <a:r>
              <a:rPr lang="en-US" sz="4800" dirty="0" smtClean="0"/>
              <a:t>Explain what evidence proves your claim.  Explain your inferences.  Just because you saw it, doesn’t mean others will, unless you explain it.   SAY MORE STUFF!!</a:t>
            </a:r>
            <a:endParaRPr lang="en-US" sz="4800" i="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1755" y="32450"/>
            <a:ext cx="5910246" cy="6825550"/>
          </a:xfrm>
        </p:spPr>
      </p:pic>
    </p:spTree>
    <p:extLst>
      <p:ext uri="{BB962C8B-B14F-4D97-AF65-F5344CB8AC3E}">
        <p14:creationId xmlns:p14="http://schemas.microsoft.com/office/powerpoint/2010/main" val="37906694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010" y="365125"/>
            <a:ext cx="5759533" cy="5762543"/>
          </a:xfrm>
        </p:spPr>
        <p:txBody>
          <a:bodyPr>
            <a:noAutofit/>
          </a:bodyPr>
          <a:lstStyle/>
          <a:p>
            <a:r>
              <a:rPr lang="en-US" sz="4800" b="1" dirty="0" smtClean="0"/>
              <a:t>Warrant of Proof</a:t>
            </a:r>
            <a:r>
              <a:rPr lang="en-US" sz="4800" dirty="0" smtClean="0"/>
              <a:t/>
            </a:r>
            <a:br>
              <a:rPr lang="en-US" sz="4800" dirty="0" smtClean="0"/>
            </a:br>
            <a:r>
              <a:rPr lang="en-US" sz="4800" dirty="0" smtClean="0"/>
              <a:t>SAY MORE STUFF means to explain the “smoking gun.”  Connect the evidence to the claim with a great explanation!!</a:t>
            </a:r>
            <a:endParaRPr lang="en-US" sz="4800" i="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1755" y="32450"/>
            <a:ext cx="5910246" cy="6825550"/>
          </a:xfrm>
        </p:spPr>
      </p:pic>
    </p:spTree>
    <p:extLst>
      <p:ext uri="{BB962C8B-B14F-4D97-AF65-F5344CB8AC3E}">
        <p14:creationId xmlns:p14="http://schemas.microsoft.com/office/powerpoint/2010/main" val="3422690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gradFill>
        <a:effectLst/>
      </p:bgPr>
    </p:bg>
    <p:spTree>
      <p:nvGrpSpPr>
        <p:cNvPr id="1" name=""/>
        <p:cNvGrpSpPr/>
        <p:nvPr/>
      </p:nvGrpSpPr>
      <p:grpSpPr>
        <a:xfrm>
          <a:off x="0" y="0"/>
          <a:ext cx="0" cy="0"/>
          <a:chOff x="0" y="0"/>
          <a:chExt cx="0" cy="0"/>
        </a:xfrm>
      </p:grpSpPr>
      <p:sp>
        <p:nvSpPr>
          <p:cNvPr id="2" name="TextBox 1"/>
          <p:cNvSpPr txBox="1"/>
          <p:nvPr/>
        </p:nvSpPr>
        <p:spPr>
          <a:xfrm>
            <a:off x="748145" y="676894"/>
            <a:ext cx="10284032" cy="5632311"/>
          </a:xfrm>
          <a:prstGeom prst="rect">
            <a:avLst/>
          </a:prstGeom>
          <a:noFill/>
        </p:spPr>
        <p:txBody>
          <a:bodyPr wrap="square" rtlCol="0">
            <a:spAutoFit/>
          </a:bodyPr>
          <a:lstStyle/>
          <a:p>
            <a:r>
              <a:rPr lang="en-US" sz="7200" dirty="0" smtClean="0">
                <a:solidFill>
                  <a:srgbClr val="FF0000"/>
                </a:solidFill>
              </a:rPr>
              <a:t>Today’s Objective:  </a:t>
            </a:r>
          </a:p>
          <a:p>
            <a:r>
              <a:rPr lang="en-US" sz="7200" dirty="0" smtClean="0"/>
              <a:t>I can make and support a </a:t>
            </a:r>
            <a:r>
              <a:rPr lang="en-US" sz="7200" u="sng" dirty="0" smtClean="0"/>
              <a:t>claim</a:t>
            </a:r>
            <a:r>
              <a:rPr lang="en-US" sz="7200" dirty="0" smtClean="0"/>
              <a:t> using </a:t>
            </a:r>
            <a:r>
              <a:rPr lang="en-US" sz="7200" u="sng" dirty="0" smtClean="0"/>
              <a:t>textual evidence</a:t>
            </a:r>
            <a:r>
              <a:rPr lang="en-US" sz="7200" dirty="0" smtClean="0"/>
              <a:t> and </a:t>
            </a:r>
            <a:r>
              <a:rPr lang="en-US" sz="7200" u="sng" dirty="0" smtClean="0"/>
              <a:t>warrant of proof.  </a:t>
            </a:r>
            <a:endParaRPr lang="en-US" sz="7200" u="sng" dirty="0"/>
          </a:p>
        </p:txBody>
      </p:sp>
    </p:spTree>
    <p:extLst>
      <p:ext uri="{BB962C8B-B14F-4D97-AF65-F5344CB8AC3E}">
        <p14:creationId xmlns:p14="http://schemas.microsoft.com/office/powerpoint/2010/main" val="42318061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0644" y="365125"/>
            <a:ext cx="5403273" cy="6356309"/>
          </a:xfrm>
        </p:spPr>
        <p:txBody>
          <a:bodyPr>
            <a:noAutofit/>
          </a:bodyPr>
          <a:lstStyle/>
          <a:p>
            <a:r>
              <a:rPr lang="en-US" sz="4800" b="1" dirty="0" smtClean="0"/>
              <a:t>Make a claim.  </a:t>
            </a:r>
            <a:br>
              <a:rPr lang="en-US" sz="4800" b="1" dirty="0" smtClean="0"/>
            </a:br>
            <a:r>
              <a:rPr lang="en-US" sz="4800" dirty="0" smtClean="0"/>
              <a:t>The thrill of a swim in a forbidden pond is interrupted when the three boys and their dog are caught and pursued by an angry grown-up.  </a:t>
            </a:r>
            <a:endParaRPr lang="en-US" sz="4800" i="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37733" y="213756"/>
            <a:ext cx="5635001" cy="6507678"/>
          </a:xfrm>
        </p:spPr>
      </p:pic>
    </p:spTree>
    <p:extLst>
      <p:ext uri="{BB962C8B-B14F-4D97-AF65-F5344CB8AC3E}">
        <p14:creationId xmlns:p14="http://schemas.microsoft.com/office/powerpoint/2010/main" val="6977768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010" y="365125"/>
            <a:ext cx="5759533" cy="5762543"/>
          </a:xfrm>
        </p:spPr>
        <p:txBody>
          <a:bodyPr>
            <a:noAutofit/>
          </a:bodyPr>
          <a:lstStyle/>
          <a:p>
            <a:r>
              <a:rPr lang="en-US" sz="6000" b="1" dirty="0"/>
              <a:t>Support your </a:t>
            </a:r>
            <a:r>
              <a:rPr lang="en-US" sz="6000" b="1" dirty="0" smtClean="0"/>
              <a:t>claim.</a:t>
            </a:r>
            <a:br>
              <a:rPr lang="en-US" sz="6000" b="1" dirty="0" smtClean="0"/>
            </a:br>
            <a:r>
              <a:rPr lang="en-US" sz="6000" dirty="0" smtClean="0"/>
              <a:t/>
            </a:r>
            <a:br>
              <a:rPr lang="en-US" sz="6000" dirty="0" smtClean="0"/>
            </a:br>
            <a:r>
              <a:rPr lang="en-US" sz="6000" dirty="0" smtClean="0"/>
              <a:t>The boys’ illegal swim plans were interrupted.  </a:t>
            </a:r>
            <a:endParaRPr lang="en-US" sz="6000" i="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1755" y="32450"/>
            <a:ext cx="5910246" cy="6825550"/>
          </a:xfrm>
        </p:spPr>
      </p:pic>
    </p:spTree>
    <p:extLst>
      <p:ext uri="{BB962C8B-B14F-4D97-AF65-F5344CB8AC3E}">
        <p14:creationId xmlns:p14="http://schemas.microsoft.com/office/powerpoint/2010/main" val="35129310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010" y="365125"/>
            <a:ext cx="5759533" cy="5762543"/>
          </a:xfrm>
        </p:spPr>
        <p:txBody>
          <a:bodyPr>
            <a:noAutofit/>
          </a:bodyPr>
          <a:lstStyle/>
          <a:p>
            <a:r>
              <a:rPr lang="en-US" sz="4000" b="1" dirty="0"/>
              <a:t>Support your claim and explain (say more stuff).</a:t>
            </a:r>
            <a:r>
              <a:rPr lang="en-US" sz="3800" dirty="0" smtClean="0"/>
              <a:t/>
            </a:r>
            <a:br>
              <a:rPr lang="en-US" sz="3800" dirty="0" smtClean="0"/>
            </a:br>
            <a:r>
              <a:rPr lang="en-US" sz="3800" dirty="0" smtClean="0"/>
              <a:t>All the boys are in various stages of dress and only one of them is obviously wet.  Evidently their swim plans at the forbidden pond (clearly posted as “No Swimming”) were interrupted and they had to hurry away from where they were trespassing.  </a:t>
            </a:r>
            <a:endParaRPr lang="en-US" sz="3800" i="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1755" y="32450"/>
            <a:ext cx="5910246" cy="6825550"/>
          </a:xfrm>
        </p:spPr>
      </p:pic>
    </p:spTree>
    <p:extLst>
      <p:ext uri="{BB962C8B-B14F-4D97-AF65-F5344CB8AC3E}">
        <p14:creationId xmlns:p14="http://schemas.microsoft.com/office/powerpoint/2010/main" val="7571970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010" y="365125"/>
            <a:ext cx="5759533" cy="5762543"/>
          </a:xfrm>
        </p:spPr>
        <p:txBody>
          <a:bodyPr>
            <a:noAutofit/>
          </a:bodyPr>
          <a:lstStyle/>
          <a:p>
            <a:r>
              <a:rPr lang="en-US" sz="6000" b="1" dirty="0" smtClean="0"/>
              <a:t>Support your claim.  </a:t>
            </a:r>
            <a:r>
              <a:rPr lang="en-US" sz="6000" dirty="0" smtClean="0"/>
              <a:t/>
            </a:r>
            <a:br>
              <a:rPr lang="en-US" sz="6000" dirty="0" smtClean="0"/>
            </a:br>
            <a:r>
              <a:rPr lang="en-US" sz="6000" dirty="0" smtClean="0"/>
              <a:t/>
            </a:r>
            <a:br>
              <a:rPr lang="en-US" sz="6000" dirty="0" smtClean="0"/>
            </a:br>
            <a:r>
              <a:rPr lang="en-US" sz="6000" dirty="0" smtClean="0"/>
              <a:t>The boys are being pursued.</a:t>
            </a:r>
            <a:endParaRPr lang="en-US" sz="6000" i="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1755" y="32450"/>
            <a:ext cx="5910246" cy="6825550"/>
          </a:xfrm>
        </p:spPr>
      </p:pic>
    </p:spTree>
    <p:extLst>
      <p:ext uri="{BB962C8B-B14F-4D97-AF65-F5344CB8AC3E}">
        <p14:creationId xmlns:p14="http://schemas.microsoft.com/office/powerpoint/2010/main" val="33434323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010" y="365125"/>
            <a:ext cx="5759533" cy="5762543"/>
          </a:xfrm>
        </p:spPr>
        <p:txBody>
          <a:bodyPr>
            <a:noAutofit/>
          </a:bodyPr>
          <a:lstStyle/>
          <a:p>
            <a:r>
              <a:rPr lang="en-US" b="1" dirty="0" smtClean="0"/>
              <a:t>Support your claim and explain (say more stuff).  </a:t>
            </a:r>
            <a:r>
              <a:rPr lang="en-US" dirty="0" smtClean="0"/>
              <a:t/>
            </a:r>
            <a:br>
              <a:rPr lang="en-US" dirty="0" smtClean="0"/>
            </a:br>
            <a:r>
              <a:rPr lang="en-US" dirty="0" smtClean="0"/>
              <a:t>The middle boy is looking back and up in wide-eyed fear, so they’re obviously being pursued by someone who is taller than they are and also very mad to find them trespassing.  </a:t>
            </a:r>
            <a:endParaRPr lang="en-US" i="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1755" y="32450"/>
            <a:ext cx="5910246" cy="6825550"/>
          </a:xfrm>
        </p:spPr>
      </p:pic>
    </p:spTree>
    <p:extLst>
      <p:ext uri="{BB962C8B-B14F-4D97-AF65-F5344CB8AC3E}">
        <p14:creationId xmlns:p14="http://schemas.microsoft.com/office/powerpoint/2010/main" val="38369409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010" y="365125"/>
            <a:ext cx="5759533" cy="5762543"/>
          </a:xfrm>
        </p:spPr>
        <p:txBody>
          <a:bodyPr>
            <a:noAutofit/>
          </a:bodyPr>
          <a:lstStyle/>
          <a:p>
            <a:r>
              <a:rPr lang="en-US" sz="6000" b="1" dirty="0"/>
              <a:t>Support your </a:t>
            </a:r>
            <a:r>
              <a:rPr lang="en-US" sz="6000" b="1" dirty="0" smtClean="0"/>
              <a:t>claim.</a:t>
            </a:r>
            <a:br>
              <a:rPr lang="en-US" sz="6000" b="1" dirty="0" smtClean="0"/>
            </a:br>
            <a:r>
              <a:rPr lang="en-US" sz="6000" dirty="0" smtClean="0"/>
              <a:t/>
            </a:r>
            <a:br>
              <a:rPr lang="en-US" sz="6000" dirty="0" smtClean="0"/>
            </a:br>
            <a:r>
              <a:rPr lang="en-US" sz="6000" dirty="0" smtClean="0"/>
              <a:t>It’s every boy and dog for himself.  </a:t>
            </a:r>
            <a:endParaRPr lang="en-US" sz="6000" i="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1755" y="32450"/>
            <a:ext cx="5910246" cy="6825550"/>
          </a:xfrm>
        </p:spPr>
      </p:pic>
    </p:spTree>
    <p:extLst>
      <p:ext uri="{BB962C8B-B14F-4D97-AF65-F5344CB8AC3E}">
        <p14:creationId xmlns:p14="http://schemas.microsoft.com/office/powerpoint/2010/main" val="39817499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010" y="365125"/>
            <a:ext cx="5759533" cy="5762543"/>
          </a:xfrm>
        </p:spPr>
        <p:txBody>
          <a:bodyPr>
            <a:noAutofit/>
          </a:bodyPr>
          <a:lstStyle/>
          <a:p>
            <a:r>
              <a:rPr lang="en-US" sz="3200" b="1" dirty="0"/>
              <a:t>Support your claim and explain (say more stuff).</a:t>
            </a:r>
            <a:r>
              <a:rPr lang="en-US" sz="3200" dirty="0" smtClean="0"/>
              <a:t/>
            </a:r>
            <a:br>
              <a:rPr lang="en-US" sz="3200" dirty="0" smtClean="0"/>
            </a:br>
            <a:r>
              <a:rPr lang="en-US" sz="3200" dirty="0" smtClean="0"/>
              <a:t>It’s every boy and dog for himself.  They are all running at break-neck speed.  The long length of their strides and the forward position of their bodies indicates that.  The expression of determination on the last boy’s face shows that their main concern is not necessarily for each other, but for not getting caught.  </a:t>
            </a:r>
            <a:endParaRPr lang="en-US" sz="3200" i="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1755" y="32450"/>
            <a:ext cx="5910246" cy="6825550"/>
          </a:xfrm>
        </p:spPr>
      </p:pic>
    </p:spTree>
    <p:extLst>
      <p:ext uri="{BB962C8B-B14F-4D97-AF65-F5344CB8AC3E}">
        <p14:creationId xmlns:p14="http://schemas.microsoft.com/office/powerpoint/2010/main" val="29690638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pic>
        <p:nvPicPr>
          <p:cNvPr id="4" name="Picture 2" descr="Image result for i do we do you do"/>
          <p:cNvPicPr>
            <a:picLocks noChangeAspect="1" noChangeArrowheads="1"/>
          </p:cNvPicPr>
          <p:nvPr/>
        </p:nvPicPr>
        <p:blipFill rotWithShape="1">
          <a:blip r:embed="rId2">
            <a:extLst>
              <a:ext uri="{28A0092B-C50C-407E-A947-70E740481C1C}">
                <a14:useLocalDpi xmlns:a14="http://schemas.microsoft.com/office/drawing/2010/main" val="0"/>
              </a:ext>
            </a:extLst>
          </a:blip>
          <a:srcRect l="32965" r="33666"/>
          <a:stretch/>
        </p:blipFill>
        <p:spPr bwMode="auto">
          <a:xfrm>
            <a:off x="2588821" y="749134"/>
            <a:ext cx="7184571" cy="5378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4634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0022" y="364803"/>
            <a:ext cx="8131955" cy="6493197"/>
          </a:xfrm>
          <a:prstGeom prst="rect">
            <a:avLst/>
          </a:prstGeom>
        </p:spPr>
      </p:pic>
    </p:spTree>
    <p:extLst>
      <p:ext uri="{BB962C8B-B14F-4D97-AF65-F5344CB8AC3E}">
        <p14:creationId xmlns:p14="http://schemas.microsoft.com/office/powerpoint/2010/main" val="19567125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70923" y="152070"/>
            <a:ext cx="6069494" cy="6627609"/>
          </a:xfrm>
        </p:spPr>
      </p:pic>
    </p:spTree>
    <p:extLst>
      <p:ext uri="{BB962C8B-B14F-4D97-AF65-F5344CB8AC3E}">
        <p14:creationId xmlns:p14="http://schemas.microsoft.com/office/powerpoint/2010/main" val="3541841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0930" y="457201"/>
            <a:ext cx="5486400" cy="1154624"/>
          </a:xfrm>
        </p:spPr>
        <p:txBody>
          <a:bodyPr>
            <a:normAutofit/>
          </a:bodyPr>
          <a:lstStyle/>
          <a:p>
            <a:pPr algn="ctr"/>
            <a:r>
              <a:rPr lang="en-US" sz="3600" b="1" dirty="0" smtClean="0">
                <a:latin typeface="Arial Black" panose="020B0A04020102020204" pitchFamily="34" charset="0"/>
              </a:rPr>
              <a:t>“A Picture is Worth </a:t>
            </a:r>
            <a:br>
              <a:rPr lang="en-US" sz="3600" b="1" dirty="0" smtClean="0">
                <a:latin typeface="Arial Black" panose="020B0A04020102020204" pitchFamily="34" charset="0"/>
              </a:rPr>
            </a:br>
            <a:r>
              <a:rPr lang="en-US" sz="3600" b="1" dirty="0" smtClean="0">
                <a:latin typeface="Arial Black" panose="020B0A04020102020204" pitchFamily="34" charset="0"/>
              </a:rPr>
              <a:t>a Thousand Words”  </a:t>
            </a:r>
            <a:endParaRPr lang="en-US" sz="3600" b="1" dirty="0">
              <a:latin typeface="Arial Black" panose="020B0A04020102020204" pitchFamily="34" charset="0"/>
            </a:endParaRPr>
          </a:p>
        </p:txBody>
      </p:sp>
      <p:sp>
        <p:nvSpPr>
          <p:cNvPr id="4" name="Text Placeholder 3"/>
          <p:cNvSpPr>
            <a:spLocks noGrp="1"/>
          </p:cNvSpPr>
          <p:nvPr>
            <p:ph type="body" sz="half" idx="2"/>
          </p:nvPr>
        </p:nvSpPr>
        <p:spPr>
          <a:xfrm>
            <a:off x="356462" y="1611825"/>
            <a:ext cx="5780868" cy="4556499"/>
          </a:xfrm>
        </p:spPr>
        <p:txBody>
          <a:bodyPr>
            <a:noAutofit/>
          </a:bodyPr>
          <a:lstStyle/>
          <a:p>
            <a:pPr marL="457200" indent="-457200">
              <a:buFont typeface="Arial" panose="020B0604020202020204" pitchFamily="34" charset="0"/>
              <a:buChar char="•"/>
            </a:pPr>
            <a:r>
              <a:rPr lang="en-US" sz="3400" dirty="0" smtClean="0"/>
              <a:t>What do you see in the “text”?  </a:t>
            </a:r>
          </a:p>
          <a:p>
            <a:pPr marL="457200" indent="-457200">
              <a:buFont typeface="Arial" panose="020B0604020202020204" pitchFamily="34" charset="0"/>
              <a:buChar char="•"/>
            </a:pPr>
            <a:r>
              <a:rPr lang="en-US" sz="3400" dirty="0" smtClean="0"/>
              <a:t>What do you infer from what you see?  Make a CLAIM.</a:t>
            </a:r>
          </a:p>
          <a:p>
            <a:pPr marL="457200" indent="-457200">
              <a:buFont typeface="Arial" panose="020B0604020202020204" pitchFamily="34" charset="0"/>
              <a:buChar char="•"/>
            </a:pPr>
            <a:r>
              <a:rPr lang="en-US" sz="3400" dirty="0" smtClean="0"/>
              <a:t>Cite the “TEXT” EVIDENCE that supports your claim.  </a:t>
            </a:r>
          </a:p>
          <a:p>
            <a:pPr marL="457200" indent="-457200">
              <a:buFont typeface="Arial" panose="020B0604020202020204" pitchFamily="34" charset="0"/>
              <a:buChar char="•"/>
            </a:pPr>
            <a:r>
              <a:rPr lang="en-US" sz="3400" dirty="0" smtClean="0"/>
              <a:t>Explain your text evidence.  SAY MORE STUFF!!! That’s your WARRANT OF PROOF.</a:t>
            </a:r>
          </a:p>
          <a:p>
            <a:pPr marL="457200" indent="-457200">
              <a:buFont typeface="Arial" panose="020B0604020202020204" pitchFamily="34" charset="0"/>
              <a:buChar char="•"/>
            </a:pPr>
            <a:r>
              <a:rPr lang="en-US" sz="3400" dirty="0" smtClean="0"/>
              <a:t>Tree map</a:t>
            </a:r>
            <a:endParaRPr lang="en-US" sz="3400" dirty="0"/>
          </a:p>
          <a:p>
            <a:endParaRPr lang="en-US" sz="3400" dirty="0" smtClean="0"/>
          </a:p>
        </p:txBody>
      </p:sp>
      <p:pic>
        <p:nvPicPr>
          <p:cNvPr id="1032" name="Picture 8"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2682" y="370779"/>
            <a:ext cx="4702628" cy="6288086"/>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3736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pic>
        <p:nvPicPr>
          <p:cNvPr id="3074" name="Picture 2" descr="Image result for THE TALK NORMAN ROCKW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1541" y="280445"/>
            <a:ext cx="5985329" cy="6334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1477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31165" y="178137"/>
            <a:ext cx="6149009" cy="6594590"/>
          </a:xfrm>
        </p:spPr>
      </p:pic>
    </p:spTree>
    <p:extLst>
      <p:ext uri="{BB962C8B-B14F-4D97-AF65-F5344CB8AC3E}">
        <p14:creationId xmlns:p14="http://schemas.microsoft.com/office/powerpoint/2010/main" val="9341436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60557" y="104771"/>
            <a:ext cx="6241774" cy="6606893"/>
          </a:xfrm>
        </p:spPr>
      </p:pic>
    </p:spTree>
    <p:extLst>
      <p:ext uri="{BB962C8B-B14F-4D97-AF65-F5344CB8AC3E}">
        <p14:creationId xmlns:p14="http://schemas.microsoft.com/office/powerpoint/2010/main" val="2736916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pic>
        <p:nvPicPr>
          <p:cNvPr id="4" name="Picture 2" descr="Image result for i do we do you do"/>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4484"/>
          <a:stretch/>
        </p:blipFill>
        <p:spPr bwMode="auto">
          <a:xfrm>
            <a:off x="2873829" y="920238"/>
            <a:ext cx="6848544" cy="525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8108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9351" y="365125"/>
            <a:ext cx="9453298" cy="6007268"/>
          </a:xfrm>
        </p:spPr>
      </p:pic>
    </p:spTree>
    <p:extLst>
      <p:ext uri="{BB962C8B-B14F-4D97-AF65-F5344CB8AC3E}">
        <p14:creationId xmlns:p14="http://schemas.microsoft.com/office/powerpoint/2010/main" val="7872234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1210" y="192567"/>
            <a:ext cx="9269579" cy="6340754"/>
          </a:xfrm>
        </p:spPr>
      </p:pic>
    </p:spTree>
    <p:extLst>
      <p:ext uri="{BB962C8B-B14F-4D97-AF65-F5344CB8AC3E}">
        <p14:creationId xmlns:p14="http://schemas.microsoft.com/office/powerpoint/2010/main" val="14854325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9351" y="365125"/>
            <a:ext cx="9453298" cy="6007268"/>
          </a:xfrm>
        </p:spPr>
      </p:pic>
    </p:spTree>
    <p:extLst>
      <p:ext uri="{BB962C8B-B14F-4D97-AF65-F5344CB8AC3E}">
        <p14:creationId xmlns:p14="http://schemas.microsoft.com/office/powerpoint/2010/main" val="20290012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t>Use Norman Rockwell’s painting “Moving Day” to make a tree map with the help of your table partner.  </a:t>
            </a:r>
            <a:endParaRPr lang="en-US" sz="3800" dirty="0"/>
          </a:p>
        </p:txBody>
      </p:sp>
      <p:sp>
        <p:nvSpPr>
          <p:cNvPr id="4" name="Content Placeholder 3"/>
          <p:cNvSpPr>
            <a:spLocks noGrp="1"/>
          </p:cNvSpPr>
          <p:nvPr>
            <p:ph idx="1"/>
          </p:nvPr>
        </p:nvSpPr>
        <p:spPr>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4000" u="sng" dirty="0" smtClean="0">
                <a:solidFill>
                  <a:schemeClr val="tx1"/>
                </a:solidFill>
              </a:rPr>
              <a:t>Tree Map</a:t>
            </a:r>
          </a:p>
          <a:p>
            <a:pPr marL="0" indent="0" algn="ctr">
              <a:buNone/>
            </a:pPr>
            <a:r>
              <a:rPr lang="en-US" sz="4000" dirty="0" smtClean="0">
                <a:solidFill>
                  <a:schemeClr val="tx1"/>
                </a:solidFill>
              </a:rPr>
              <a:t>See  Infer   Cite   Explain</a:t>
            </a:r>
          </a:p>
          <a:p>
            <a:pPr marL="0" indent="0" algn="ctr">
              <a:buNone/>
            </a:pPr>
            <a:r>
              <a:rPr lang="en-US" sz="2800" dirty="0" smtClean="0">
                <a:solidFill>
                  <a:schemeClr val="tx1"/>
                </a:solidFill>
              </a:rPr>
              <a:t>(facts)    (Claim) (Support) (Warrant)</a:t>
            </a:r>
            <a:endParaRPr lang="en-US" sz="2800" dirty="0">
              <a:solidFill>
                <a:schemeClr val="tx1"/>
              </a:solidFill>
            </a:endParaRPr>
          </a:p>
        </p:txBody>
      </p:sp>
    </p:spTree>
    <p:extLst>
      <p:ext uri="{BB962C8B-B14F-4D97-AF65-F5344CB8AC3E}">
        <p14:creationId xmlns:p14="http://schemas.microsoft.com/office/powerpoint/2010/main" val="9187435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7467661" y="202110"/>
            <a:ext cx="4637841" cy="6093976"/>
          </a:xfrm>
          <a:prstGeom prst="rect">
            <a:avLst/>
          </a:prstGeom>
          <a:noFill/>
        </p:spPr>
        <p:txBody>
          <a:bodyPr wrap="square" rtlCol="0">
            <a:spAutoFit/>
          </a:bodyPr>
          <a:lstStyle/>
          <a:p>
            <a:r>
              <a:rPr lang="en-US" sz="3000" dirty="0" smtClean="0"/>
              <a:t>On your own, use your tree map, to write a constructed response.</a:t>
            </a:r>
          </a:p>
          <a:p>
            <a:pPr marL="571500" indent="-571500">
              <a:buFont typeface="Arial" panose="020B0604020202020204" pitchFamily="34" charset="0"/>
              <a:buChar char="•"/>
            </a:pPr>
            <a:r>
              <a:rPr lang="en-US" sz="3000" dirty="0" smtClean="0"/>
              <a:t>Make a claim based on your inference.</a:t>
            </a:r>
          </a:p>
          <a:p>
            <a:pPr marL="571500" indent="-571500">
              <a:buFont typeface="Arial" panose="020B0604020202020204" pitchFamily="34" charset="0"/>
              <a:buChar char="•"/>
            </a:pPr>
            <a:r>
              <a:rPr lang="en-US" sz="3000" dirty="0" smtClean="0"/>
              <a:t>Support your claim with text evidence (cite).</a:t>
            </a:r>
          </a:p>
          <a:p>
            <a:pPr marL="571500" indent="-571500">
              <a:buFont typeface="Arial" panose="020B0604020202020204" pitchFamily="34" charset="0"/>
              <a:buChar char="•"/>
            </a:pPr>
            <a:r>
              <a:rPr lang="en-US" sz="3000" dirty="0" smtClean="0"/>
              <a:t>Explain your text evidence.  Give your warrant of proof. </a:t>
            </a:r>
            <a:r>
              <a:rPr lang="en-US" sz="3000" u="sng" dirty="0" smtClean="0"/>
              <a:t>Explain how the evidence proves your claim</a:t>
            </a:r>
            <a:r>
              <a:rPr lang="en-US" sz="3000" dirty="0" smtClean="0"/>
              <a:t>.                          SAY MORE STUFF! </a:t>
            </a:r>
            <a:endParaRPr lang="en-US" sz="3000" dirty="0"/>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482" y="851158"/>
            <a:ext cx="7547006" cy="4795880"/>
          </a:xfrm>
          <a:prstGeom prst="rect">
            <a:avLst/>
          </a:prstGeom>
        </p:spPr>
      </p:pic>
    </p:spTree>
    <p:extLst>
      <p:ext uri="{BB962C8B-B14F-4D97-AF65-F5344CB8AC3E}">
        <p14:creationId xmlns:p14="http://schemas.microsoft.com/office/powerpoint/2010/main" val="42915573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91050751"/>
              </p:ext>
            </p:extLst>
          </p:nvPr>
        </p:nvGraphicFramePr>
        <p:xfrm>
          <a:off x="425237" y="511333"/>
          <a:ext cx="11288968" cy="6096000"/>
        </p:xfrm>
        <a:graphic>
          <a:graphicData uri="http://schemas.openxmlformats.org/drawingml/2006/table">
            <a:tbl>
              <a:tblPr/>
              <a:tblGrid>
                <a:gridCol w="11288968"/>
              </a:tblGrid>
              <a:tr h="5901823">
                <a:tc>
                  <a:txBody>
                    <a:bodyPr/>
                    <a:lstStyle/>
                    <a:p>
                      <a:pPr fontAlgn="t"/>
                      <a:r>
                        <a:rPr lang="en-US" sz="2800" dirty="0" smtClean="0">
                          <a:effectLst/>
                        </a:rPr>
                        <a:t>Examine </a:t>
                      </a:r>
                      <a:r>
                        <a:rPr lang="en-US" sz="2800" dirty="0">
                          <a:effectLst/>
                        </a:rPr>
                        <a:t>the Norman Rockwell Painting given to you by the teacher. Based on what you see, make an inference about what is happening in the painting. Use that inference to make your claim. Support that claim by citing text evidence from the painting. Provide a warrant of proof by explaining your evidence (say more stuff!!). Your warrant of proof will connect the evidence to the claim. It will put all the pieces of the puzzle together so the reader sees the big picture and is convinced that you’ve proven your claim. Your response should be 1-2 paragraphs long. In addition to the objectives listed below, be sure to include the title and the artist in your paragraphs. You will receive a utahcompose.com score and the teacher will also evaluate your writing on your ability to meet the following objectives: I can write a claim. I can discern what is relevant text evidence. I can cite the relevant text evidence to support the claim. I can effectively write an explanation that describes in detail how the evidence supports the claim.​</a:t>
                      </a:r>
                    </a:p>
                  </a:txBody>
                  <a:tcPr marL="60960" marR="60960" marT="60960" marB="60960">
                    <a:lnL>
                      <a:noFill/>
                    </a:lnL>
                    <a:lnR>
                      <a:noFill/>
                    </a:lnR>
                    <a:lnT w="7620" cap="flat" cmpd="sng" algn="ctr">
                      <a:solidFill>
                        <a:srgbClr val="DDDDDD"/>
                      </a:solidFill>
                      <a:prstDash val="solid"/>
                      <a:round/>
                      <a:headEnd type="none" w="med" len="med"/>
                      <a:tailEnd type="none" w="med" len="med"/>
                    </a:lnT>
                    <a:lnB>
                      <a:noFill/>
                    </a:lnB>
                    <a:solidFill>
                      <a:srgbClr val="FFFFFF"/>
                    </a:solidFill>
                  </a:tcPr>
                </a:tc>
              </a:tr>
            </a:tbl>
          </a:graphicData>
        </a:graphic>
      </p:graphicFrame>
    </p:spTree>
    <p:extLst>
      <p:ext uri="{BB962C8B-B14F-4D97-AF65-F5344CB8AC3E}">
        <p14:creationId xmlns:p14="http://schemas.microsoft.com/office/powerpoint/2010/main" val="1656551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653143"/>
            <a:ext cx="10515600" cy="55238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en-US" sz="5400" u="sng" dirty="0" smtClean="0">
                <a:solidFill>
                  <a:schemeClr val="tx1"/>
                </a:solidFill>
              </a:rPr>
              <a:t>Tree Map</a:t>
            </a:r>
          </a:p>
          <a:p>
            <a:pPr marL="0" indent="0">
              <a:buNone/>
            </a:pPr>
            <a:r>
              <a:rPr lang="en-US" sz="5400" dirty="0" smtClean="0">
                <a:solidFill>
                  <a:schemeClr val="tx1"/>
                </a:solidFill>
              </a:rPr>
              <a:t>    See       Infer          Cite       Explain</a:t>
            </a:r>
          </a:p>
          <a:p>
            <a:pPr marL="0" indent="0" algn="ctr">
              <a:buNone/>
            </a:pPr>
            <a:r>
              <a:rPr lang="en-US" sz="5400" dirty="0" smtClean="0">
                <a:solidFill>
                  <a:schemeClr val="tx1"/>
                </a:solidFill>
              </a:rPr>
              <a:t>(facts)    (Claim) (Support) (Warrant)</a:t>
            </a:r>
            <a:endParaRPr lang="en-US" sz="5400" dirty="0">
              <a:solidFill>
                <a:schemeClr val="tx1"/>
              </a:solidFill>
            </a:endParaRPr>
          </a:p>
        </p:txBody>
      </p:sp>
    </p:spTree>
    <p:extLst>
      <p:ext uri="{BB962C8B-B14F-4D97-AF65-F5344CB8AC3E}">
        <p14:creationId xmlns:p14="http://schemas.microsoft.com/office/powerpoint/2010/main" val="10925702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534390" y="459569"/>
            <a:ext cx="11317184" cy="6432530"/>
          </a:xfrm>
          <a:prstGeom prst="rect">
            <a:avLst/>
          </a:prstGeom>
        </p:spPr>
        <p:txBody>
          <a:bodyPr wrap="square">
            <a:spAutoFit/>
          </a:bodyPr>
          <a:lstStyle/>
          <a:p>
            <a:r>
              <a:rPr lang="en-US" sz="3600" dirty="0" smtClean="0">
                <a:latin typeface="Calibri" panose="020F0502020204030204" pitchFamily="34" charset="0"/>
                <a:ea typeface="Calibri" panose="020F0502020204030204" pitchFamily="34" charset="0"/>
                <a:cs typeface="Times New Roman" panose="02020603050405020304" pitchFamily="18" charset="0"/>
              </a:rPr>
              <a:t>WHOLE CLASS ESSAY</a:t>
            </a:r>
          </a:p>
          <a:p>
            <a:endParaRPr lang="en-US" sz="3600" dirty="0">
              <a:latin typeface="Calibri" panose="020F0502020204030204" pitchFamily="34" charset="0"/>
              <a:ea typeface="Calibri" panose="020F0502020204030204" pitchFamily="34" charset="0"/>
              <a:cs typeface="Times New Roman" panose="02020603050405020304" pitchFamily="18" charset="0"/>
            </a:endParaRPr>
          </a:p>
          <a:p>
            <a:r>
              <a:rPr lang="en-US" sz="3600" dirty="0" smtClean="0">
                <a:latin typeface="Calibri" panose="020F0502020204030204" pitchFamily="34" charset="0"/>
                <a:ea typeface="Calibri" panose="020F0502020204030204" pitchFamily="34" charset="0"/>
                <a:cs typeface="Times New Roman" panose="02020603050405020304" pitchFamily="18" charset="0"/>
              </a:rPr>
              <a:t>This is the result of </a:t>
            </a:r>
            <a:r>
              <a:rPr lang="en-US" sz="3600" dirty="0" err="1" smtClean="0">
                <a:latin typeface="Calibri" panose="020F0502020204030204" pitchFamily="34" charset="0"/>
                <a:ea typeface="Calibri" panose="020F0502020204030204" pitchFamily="34" charset="0"/>
                <a:cs typeface="Times New Roman" panose="02020603050405020304" pitchFamily="18" charset="0"/>
              </a:rPr>
              <a:t>DeAnna’s</a:t>
            </a:r>
            <a:r>
              <a:rPr lang="en-US" sz="3600" dirty="0" smtClean="0">
                <a:latin typeface="Calibri" panose="020F0502020204030204" pitchFamily="34" charset="0"/>
                <a:ea typeface="Calibri" panose="020F0502020204030204" pitchFamily="34" charset="0"/>
                <a:cs typeface="Times New Roman" panose="02020603050405020304" pitchFamily="18" charset="0"/>
              </a:rPr>
              <a:t> collaboration with one of Miss Nielsen’s 8</a:t>
            </a:r>
            <a:r>
              <a:rPr lang="en-US" sz="3600" baseline="30000" dirty="0" smtClean="0">
                <a:latin typeface="Calibri" panose="020F0502020204030204" pitchFamily="34" charset="0"/>
                <a:ea typeface="Calibri" panose="020F0502020204030204" pitchFamily="34" charset="0"/>
                <a:cs typeface="Times New Roman" panose="02020603050405020304" pitchFamily="18" charset="0"/>
              </a:rPr>
              <a:t>th</a:t>
            </a:r>
            <a:r>
              <a:rPr lang="en-US" sz="3600" dirty="0" smtClean="0">
                <a:latin typeface="Calibri" panose="020F0502020204030204" pitchFamily="34" charset="0"/>
                <a:ea typeface="Calibri" panose="020F0502020204030204" pitchFamily="34" charset="0"/>
                <a:cs typeface="Times New Roman" panose="02020603050405020304" pitchFamily="18" charset="0"/>
              </a:rPr>
              <a:t> grade English classes.   As the students talked, </a:t>
            </a:r>
            <a:r>
              <a:rPr lang="en-US" sz="3600" dirty="0" err="1" smtClean="0">
                <a:latin typeface="Calibri" panose="020F0502020204030204" pitchFamily="34" charset="0"/>
                <a:ea typeface="Calibri" panose="020F0502020204030204" pitchFamily="34" charset="0"/>
                <a:cs typeface="Times New Roman" panose="02020603050405020304" pitchFamily="18" charset="0"/>
              </a:rPr>
              <a:t>DeAnna</a:t>
            </a:r>
            <a:r>
              <a:rPr lang="en-US" sz="3600" dirty="0" smtClean="0">
                <a:latin typeface="Calibri" panose="020F0502020204030204" pitchFamily="34" charset="0"/>
                <a:ea typeface="Calibri" panose="020F0502020204030204" pitchFamily="34" charset="0"/>
                <a:cs typeface="Times New Roman" panose="02020603050405020304" pitchFamily="18" charset="0"/>
              </a:rPr>
              <a:t> recorded and polished the writing.   </a:t>
            </a:r>
          </a:p>
          <a:p>
            <a:endParaRPr lang="en-US" sz="3600" dirty="0" smtClean="0">
              <a:latin typeface="Calibri" panose="020F0502020204030204" pitchFamily="34" charset="0"/>
              <a:ea typeface="Calibri" panose="020F0502020204030204" pitchFamily="34" charset="0"/>
              <a:cs typeface="Times New Roman" panose="02020603050405020304" pitchFamily="18" charset="0"/>
            </a:endParaRPr>
          </a:p>
          <a:p>
            <a:r>
              <a:rPr lang="en-US" sz="3600" dirty="0" smtClean="0">
                <a:latin typeface="Calibri" panose="020F0502020204030204" pitchFamily="34" charset="0"/>
                <a:ea typeface="Calibri" panose="020F0502020204030204" pitchFamily="34" charset="0"/>
                <a:cs typeface="Times New Roman" panose="02020603050405020304" pitchFamily="18" charset="0"/>
              </a:rPr>
              <a:t>Norman </a:t>
            </a:r>
            <a:r>
              <a:rPr lang="en-US" sz="3600" dirty="0">
                <a:latin typeface="Calibri" panose="020F0502020204030204" pitchFamily="34" charset="0"/>
                <a:ea typeface="Calibri" panose="020F0502020204030204" pitchFamily="34" charset="0"/>
                <a:cs typeface="Times New Roman" panose="02020603050405020304" pitchFamily="18" charset="0"/>
              </a:rPr>
              <a:t>Rockwell’s painting, </a:t>
            </a:r>
            <a:r>
              <a:rPr lang="en-US" sz="3600" i="1" dirty="0">
                <a:latin typeface="Calibri" panose="020F0502020204030204" pitchFamily="34" charset="0"/>
                <a:ea typeface="Calibri" panose="020F0502020204030204" pitchFamily="34" charset="0"/>
                <a:cs typeface="Times New Roman" panose="02020603050405020304" pitchFamily="18" charset="0"/>
              </a:rPr>
              <a:t>Moving Day</a:t>
            </a:r>
            <a:r>
              <a:rPr lang="en-US" sz="3600" dirty="0">
                <a:latin typeface="Calibri" panose="020F0502020204030204" pitchFamily="34" charset="0"/>
                <a:ea typeface="Calibri" panose="020F0502020204030204" pitchFamily="34" charset="0"/>
                <a:cs typeface="Times New Roman" panose="02020603050405020304" pitchFamily="18" charset="0"/>
              </a:rPr>
              <a:t>, depicts the awkward, yet innocent meeting between a new black family and a white family in suburban America. The painting gives a sense of hope and reassurance about race relations in the United States.</a:t>
            </a:r>
          </a:p>
          <a:p>
            <a:r>
              <a:rPr lang="en-US" sz="16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4654843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gradFill>
        <a:effectLst/>
      </p:bgPr>
    </p:bg>
    <p:spTree>
      <p:nvGrpSpPr>
        <p:cNvPr id="1" name=""/>
        <p:cNvGrpSpPr/>
        <p:nvPr/>
      </p:nvGrpSpPr>
      <p:grpSpPr>
        <a:xfrm>
          <a:off x="0" y="0"/>
          <a:ext cx="0" cy="0"/>
          <a:chOff x="0" y="0"/>
          <a:chExt cx="0" cy="0"/>
        </a:xfrm>
      </p:grpSpPr>
      <p:sp>
        <p:nvSpPr>
          <p:cNvPr id="2" name="Rectangle 1"/>
          <p:cNvSpPr/>
          <p:nvPr/>
        </p:nvSpPr>
        <p:spPr>
          <a:xfrm>
            <a:off x="534390" y="459569"/>
            <a:ext cx="11317184" cy="5324535"/>
          </a:xfrm>
          <a:prstGeom prst="rect">
            <a:avLst/>
          </a:prstGeom>
        </p:spPr>
        <p:txBody>
          <a:bodyPr wrap="square">
            <a:spAutoFit/>
          </a:bodyPr>
          <a:lstStyle/>
          <a:p>
            <a:r>
              <a:rPr lang="en-US" sz="1600" dirty="0">
                <a:latin typeface="Calibri" panose="020F0502020204030204" pitchFamily="34" charset="0"/>
                <a:ea typeface="Calibri" panose="020F0502020204030204" pitchFamily="34" charset="0"/>
                <a:cs typeface="Times New Roman" panose="02020603050405020304" pitchFamily="18" charset="0"/>
              </a:rPr>
              <a:t> </a:t>
            </a:r>
          </a:p>
          <a:p>
            <a:r>
              <a:rPr lang="en-US" sz="3600" dirty="0">
                <a:latin typeface="Calibri" panose="020F0502020204030204" pitchFamily="34" charset="0"/>
                <a:ea typeface="Calibri" panose="020F0502020204030204" pitchFamily="34" charset="0"/>
                <a:cs typeface="Times New Roman" panose="02020603050405020304" pitchFamily="18" charset="0"/>
              </a:rPr>
              <a:t>The painting shows the children of a black family moving in. It is apparent that the family is moving in because the moving guy is pushing furniture out of the van. We also know that it is the black children </a:t>
            </a:r>
            <a:r>
              <a:rPr lang="en-US" sz="3600" dirty="0" smtClean="0">
                <a:latin typeface="Calibri" panose="020F0502020204030204" pitchFamily="34" charset="0"/>
                <a:ea typeface="Calibri" panose="020F0502020204030204" pitchFamily="34" charset="0"/>
                <a:cs typeface="Times New Roman" panose="02020603050405020304" pitchFamily="18" charset="0"/>
              </a:rPr>
              <a:t>who are </a:t>
            </a:r>
            <a:r>
              <a:rPr lang="en-US" sz="3600" dirty="0">
                <a:latin typeface="Calibri" panose="020F0502020204030204" pitchFamily="34" charset="0"/>
                <a:ea typeface="Calibri" panose="020F0502020204030204" pitchFamily="34" charset="0"/>
                <a:cs typeface="Times New Roman" panose="02020603050405020304" pitchFamily="18" charset="0"/>
              </a:rPr>
              <a:t>new to the neighborhood because they are standing next to where the house would be, while the white children are coming from the street. Most likely, this is the first black family to move into this neighborhood. This is exhibited by the curiosity of the white children</a:t>
            </a:r>
            <a:r>
              <a:rPr lang="en-US" sz="3600" dirty="0" smtClean="0">
                <a:latin typeface="Calibri" panose="020F0502020204030204" pitchFamily="34" charset="0"/>
                <a:ea typeface="Calibri" panose="020F0502020204030204" pitchFamily="34" charset="0"/>
                <a:cs typeface="Times New Roman" panose="02020603050405020304" pitchFamily="18" charset="0"/>
              </a:rPr>
              <a:t>.</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9827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gradFill>
        <a:effectLst/>
      </p:bgPr>
    </p:bg>
    <p:spTree>
      <p:nvGrpSpPr>
        <p:cNvPr id="1" name=""/>
        <p:cNvGrpSpPr/>
        <p:nvPr/>
      </p:nvGrpSpPr>
      <p:grpSpPr>
        <a:xfrm>
          <a:off x="0" y="0"/>
          <a:ext cx="0" cy="0"/>
          <a:chOff x="0" y="0"/>
          <a:chExt cx="0" cy="0"/>
        </a:xfrm>
      </p:grpSpPr>
      <p:sp>
        <p:nvSpPr>
          <p:cNvPr id="2" name="Rectangle 1"/>
          <p:cNvSpPr/>
          <p:nvPr/>
        </p:nvSpPr>
        <p:spPr>
          <a:xfrm>
            <a:off x="534390" y="459569"/>
            <a:ext cx="11317184" cy="5016758"/>
          </a:xfrm>
          <a:prstGeom prst="rect">
            <a:avLst/>
          </a:prstGeom>
        </p:spPr>
        <p:txBody>
          <a:bodyPr wrap="square">
            <a:spAutoFit/>
          </a:bodyPr>
          <a:lstStyle/>
          <a:p>
            <a:r>
              <a:rPr lang="en-US" sz="3200" dirty="0" smtClean="0">
                <a:latin typeface="Calibri" panose="020F0502020204030204" pitchFamily="34" charset="0"/>
                <a:ea typeface="Calibri" panose="020F0502020204030204" pitchFamily="34" charset="0"/>
                <a:cs typeface="Times New Roman" panose="02020603050405020304" pitchFamily="18" charset="0"/>
              </a:rPr>
              <a:t>The </a:t>
            </a:r>
            <a:r>
              <a:rPr lang="en-US" sz="3200" dirty="0">
                <a:latin typeface="Calibri" panose="020F0502020204030204" pitchFamily="34" charset="0"/>
                <a:ea typeface="Calibri" panose="020F0502020204030204" pitchFamily="34" charset="0"/>
                <a:cs typeface="Times New Roman" panose="02020603050405020304" pitchFamily="18" charset="0"/>
              </a:rPr>
              <a:t>encounter between these two sets of children is awkward because there is quite a distance between them. This distance shows that the children are obviously uncomfortable with meeting each other, and not quite ready to fully engage. It is also awkward in that the white children seem very interested and curious about the new kids on the block. The white kids are leaning in toward the black children showing both curiosity and wariness. The black children are leaning back and have an expression of caution on their faces. They are not sure how they will be received by the children of </a:t>
            </a:r>
            <a:r>
              <a:rPr lang="en-US" sz="3200" dirty="0" smtClean="0">
                <a:latin typeface="Calibri" panose="020F0502020204030204" pitchFamily="34" charset="0"/>
                <a:ea typeface="Calibri" panose="020F0502020204030204" pitchFamily="34" charset="0"/>
                <a:cs typeface="Times New Roman" panose="02020603050405020304" pitchFamily="18" charset="0"/>
              </a:rPr>
              <a:t>this </a:t>
            </a:r>
            <a:r>
              <a:rPr lang="en-US" sz="3200" dirty="0">
                <a:latin typeface="Calibri" panose="020F0502020204030204" pitchFamily="34" charset="0"/>
                <a:ea typeface="Calibri" panose="020F0502020204030204" pitchFamily="34" charset="0"/>
                <a:cs typeface="Times New Roman" panose="02020603050405020304" pitchFamily="18" charset="0"/>
              </a:rPr>
              <a:t>neighborhood</a:t>
            </a:r>
            <a:r>
              <a:rPr lang="en-US" sz="3200" dirty="0" smtClean="0">
                <a:latin typeface="Calibri" panose="020F0502020204030204" pitchFamily="34" charset="0"/>
                <a:ea typeface="Calibri" panose="020F0502020204030204" pitchFamily="34"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92789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gradFill>
        <a:effectLst/>
      </p:bgPr>
    </p:bg>
    <p:spTree>
      <p:nvGrpSpPr>
        <p:cNvPr id="1" name=""/>
        <p:cNvGrpSpPr/>
        <p:nvPr/>
      </p:nvGrpSpPr>
      <p:grpSpPr>
        <a:xfrm>
          <a:off x="0" y="0"/>
          <a:ext cx="0" cy="0"/>
          <a:chOff x="0" y="0"/>
          <a:chExt cx="0" cy="0"/>
        </a:xfrm>
      </p:grpSpPr>
      <p:sp>
        <p:nvSpPr>
          <p:cNvPr id="2" name="Rectangle 1"/>
          <p:cNvSpPr/>
          <p:nvPr/>
        </p:nvSpPr>
        <p:spPr>
          <a:xfrm>
            <a:off x="534390" y="459569"/>
            <a:ext cx="11317184" cy="6432530"/>
          </a:xfrm>
          <a:prstGeom prst="rect">
            <a:avLst/>
          </a:prstGeom>
        </p:spPr>
        <p:txBody>
          <a:bodyPr wrap="square">
            <a:spAutoFit/>
          </a:bodyPr>
          <a:lstStyle/>
          <a:p>
            <a:r>
              <a:rPr lang="en-US" sz="1600" dirty="0">
                <a:latin typeface="Calibri" panose="020F0502020204030204" pitchFamily="34" charset="0"/>
                <a:ea typeface="Calibri" panose="020F0502020204030204" pitchFamily="34" charset="0"/>
                <a:cs typeface="Times New Roman" panose="02020603050405020304" pitchFamily="18" charset="0"/>
              </a:rPr>
              <a:t> </a:t>
            </a:r>
          </a:p>
          <a:p>
            <a:r>
              <a:rPr lang="en-US" sz="4400" dirty="0">
                <a:latin typeface="Calibri" panose="020F0502020204030204" pitchFamily="34" charset="0"/>
                <a:ea typeface="Calibri" panose="020F0502020204030204" pitchFamily="34" charset="0"/>
                <a:cs typeface="Times New Roman" panose="02020603050405020304" pitchFamily="18" charset="0"/>
              </a:rPr>
              <a:t>The meeting is not only awkward, it is also an innocent moment. Rockwell paints both children with baseball equipment, showing a mutual interest that binds these kids together regardless of their color. However, there is caution on the part of the tall black boy. He is hiding the baseball glove behind his back unsure of whether he will be accepted or not. </a:t>
            </a:r>
          </a:p>
          <a:p>
            <a:pPr indent="457200"/>
            <a:endParaRPr lang="en-US" sz="4400" dirty="0" smtClean="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14310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gradFill>
        <a:effectLst/>
      </p:bgPr>
    </p:bg>
    <p:spTree>
      <p:nvGrpSpPr>
        <p:cNvPr id="1" name=""/>
        <p:cNvGrpSpPr/>
        <p:nvPr/>
      </p:nvGrpSpPr>
      <p:grpSpPr>
        <a:xfrm>
          <a:off x="0" y="0"/>
          <a:ext cx="0" cy="0"/>
          <a:chOff x="0" y="0"/>
          <a:chExt cx="0" cy="0"/>
        </a:xfrm>
      </p:grpSpPr>
      <p:sp>
        <p:nvSpPr>
          <p:cNvPr id="2" name="Rectangle 1"/>
          <p:cNvSpPr/>
          <p:nvPr/>
        </p:nvSpPr>
        <p:spPr>
          <a:xfrm>
            <a:off x="534390" y="459569"/>
            <a:ext cx="11317184" cy="5632311"/>
          </a:xfrm>
          <a:prstGeom prst="rect">
            <a:avLst/>
          </a:prstGeom>
        </p:spPr>
        <p:txBody>
          <a:bodyPr wrap="square">
            <a:spAutoFit/>
          </a:bodyPr>
          <a:lstStyle/>
          <a:p>
            <a:pPr indent="457200"/>
            <a:r>
              <a:rPr lang="en-US" sz="3600" dirty="0" smtClean="0">
                <a:latin typeface="Calibri" panose="020F0502020204030204" pitchFamily="34" charset="0"/>
                <a:ea typeface="Calibri" panose="020F0502020204030204" pitchFamily="34" charset="0"/>
                <a:cs typeface="Times New Roman" panose="02020603050405020304" pitchFamily="18" charset="0"/>
              </a:rPr>
              <a:t>The </a:t>
            </a:r>
            <a:r>
              <a:rPr lang="en-US" sz="3600" dirty="0">
                <a:latin typeface="Calibri" panose="020F0502020204030204" pitchFamily="34" charset="0"/>
                <a:ea typeface="Calibri" panose="020F0502020204030204" pitchFamily="34" charset="0"/>
                <a:cs typeface="Times New Roman" panose="02020603050405020304" pitchFamily="18" charset="0"/>
              </a:rPr>
              <a:t>moment also appears to be touching because of the expressions on the faces of the white children. There is no look of hatred or cruelty, merely fascination. The moment is also sweeter because the painter’s subjects are children giving the painting a more innocent theme, showing the importance and contributions of children.</a:t>
            </a:r>
          </a:p>
          <a:p>
            <a:r>
              <a:rPr lang="en-US" sz="3600" dirty="0">
                <a:latin typeface="Calibri" panose="020F0502020204030204" pitchFamily="34" charset="0"/>
                <a:ea typeface="Calibri" panose="020F0502020204030204" pitchFamily="34" charset="0"/>
                <a:cs typeface="Times New Roman" panose="02020603050405020304" pitchFamily="18" charset="0"/>
              </a:rPr>
              <a:t> </a:t>
            </a:r>
          </a:p>
          <a:p>
            <a:r>
              <a:rPr lang="en-US" sz="3600" dirty="0">
                <a:latin typeface="Calibri" panose="020F0502020204030204" pitchFamily="34" charset="0"/>
                <a:ea typeface="Calibri" panose="020F0502020204030204" pitchFamily="34" charset="0"/>
                <a:cs typeface="Times New Roman" panose="02020603050405020304" pitchFamily="18" charset="0"/>
              </a:rPr>
              <a:t>The painting is hopeful because it gives a sense that the children or next generation will be less fearful, less ignorant, more tolerant and more accepting</a:t>
            </a:r>
            <a:r>
              <a:rPr lang="en-US" sz="3600" dirty="0" smtClean="0">
                <a:latin typeface="Calibri" panose="020F0502020204030204" pitchFamily="34"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1679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33975"/>
            <a:ext cx="5348844" cy="5783698"/>
          </a:xfrm>
        </p:spPr>
        <p:txBody>
          <a:bodyPr>
            <a:normAutofit/>
          </a:bodyPr>
          <a:lstStyle/>
          <a:p>
            <a:r>
              <a:rPr lang="en-US" i="1" dirty="0"/>
              <a:t>Without thinking too much about it in specific terms, I was showing the America I knew and observed to others who might not have noticed.</a:t>
            </a:r>
            <a:r>
              <a:rPr lang="en-US" dirty="0"/>
              <a:t/>
            </a:r>
            <a:br>
              <a:rPr lang="en-US" dirty="0"/>
            </a:br>
            <a:r>
              <a:rPr lang="en-US" dirty="0"/>
              <a:t>—</a:t>
            </a:r>
            <a:r>
              <a:rPr lang="en-US" i="1" dirty="0"/>
              <a:t>Norman Rockwell</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19375" y="533975"/>
            <a:ext cx="4513475" cy="5947788"/>
          </a:xfrm>
        </p:spPr>
      </p:pic>
    </p:spTree>
    <p:extLst>
      <p:ext uri="{BB962C8B-B14F-4D97-AF65-F5344CB8AC3E}">
        <p14:creationId xmlns:p14="http://schemas.microsoft.com/office/powerpoint/2010/main" val="271751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Norman Rockwell’s Self Portrait</a:t>
            </a:r>
            <a:endParaRPr lang="en-US" dirty="0"/>
          </a:p>
        </p:txBody>
      </p:sp>
      <p:pic>
        <p:nvPicPr>
          <p:cNvPr id="4" name="Content Placeholder 3" descr="http://cbsnews1.cbsistatic.com/hub/i/r/2013/02/02/4c8372f7-a645-11e2-a3f0-029118418759/thumbnail/620x350/e35a689f4a39a976c34899de10c01b7f/NormanRockwell.jpg"/>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2241958" y="1825625"/>
            <a:ext cx="7708084" cy="4351338"/>
          </a:xfrm>
          <a:prstGeom prst="rect">
            <a:avLst/>
          </a:prstGeom>
          <a:noFill/>
          <a:ln>
            <a:noFill/>
          </a:ln>
        </p:spPr>
      </p:pic>
    </p:spTree>
    <p:extLst>
      <p:ext uri="{BB962C8B-B14F-4D97-AF65-F5344CB8AC3E}">
        <p14:creationId xmlns:p14="http://schemas.microsoft.com/office/powerpoint/2010/main" val="647950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A Brief Biography of Norman Rockwell</a:t>
            </a:r>
            <a:br>
              <a:rPr lang="en-US" dirty="0" smtClean="0"/>
            </a:br>
            <a:r>
              <a:rPr lang="en-US" dirty="0" smtClean="0"/>
              <a:t>- </a:t>
            </a:r>
            <a:r>
              <a:rPr lang="en-US" sz="2400" dirty="0" smtClean="0"/>
              <a:t>source:  The Norman Rockwell Museum  </a:t>
            </a:r>
            <a:r>
              <a:rPr lang="en-US" sz="2000" dirty="0">
                <a:solidFill>
                  <a:srgbClr val="00B0F0"/>
                </a:solidFill>
              </a:rPr>
              <a:t>http://www.nrm.org/about-2/about-norman-rockwell</a:t>
            </a:r>
            <a:r>
              <a:rPr lang="en-US" sz="2000" dirty="0" smtClean="0">
                <a:solidFill>
                  <a:srgbClr val="00B0F0"/>
                </a:solidFill>
              </a:rPr>
              <a:t>/</a:t>
            </a:r>
            <a:r>
              <a:rPr lang="en-US" sz="2400" dirty="0" smtClean="0"/>
              <a:t/>
            </a:r>
            <a:br>
              <a:rPr lang="en-US" sz="2400" dirty="0" smtClean="0"/>
            </a:br>
            <a:r>
              <a:rPr lang="en-US" sz="2400" dirty="0"/>
              <a:t/>
            </a:r>
            <a:br>
              <a:rPr lang="en-US" sz="2400" dirty="0"/>
            </a:br>
            <a:endParaRPr lang="en-US" sz="2400" dirty="0"/>
          </a:p>
        </p:txBody>
      </p:sp>
      <p:sp>
        <p:nvSpPr>
          <p:cNvPr id="5" name="Content Placeholder 4"/>
          <p:cNvSpPr>
            <a:spLocks noGrp="1"/>
          </p:cNvSpPr>
          <p:nvPr>
            <p:ph sz="half" idx="1"/>
          </p:nvPr>
        </p:nvSpPr>
        <p:spPr/>
        <p:txBody>
          <a:bodyPr>
            <a:normAutofit/>
          </a:bodyPr>
          <a:lstStyle/>
          <a:p>
            <a:pPr lvl="0" fontAlgn="base"/>
            <a:r>
              <a:rPr lang="en-US" dirty="0" smtClean="0"/>
              <a:t>He was born </a:t>
            </a:r>
            <a:r>
              <a:rPr lang="en-US" dirty="0"/>
              <a:t>in New York City in </a:t>
            </a:r>
            <a:r>
              <a:rPr lang="en-US" dirty="0" smtClean="0"/>
              <a:t>1894.</a:t>
            </a:r>
            <a:endParaRPr lang="en-US" dirty="0"/>
          </a:p>
          <a:p>
            <a:pPr lvl="0" fontAlgn="base"/>
            <a:r>
              <a:rPr lang="en-US" dirty="0"/>
              <a:t>While still in his teens, he was hired as art director of </a:t>
            </a:r>
            <a:r>
              <a:rPr lang="en-US" i="1" dirty="0"/>
              <a:t>Boys’ </a:t>
            </a:r>
            <a:r>
              <a:rPr lang="en-US" i="1" dirty="0" smtClean="0"/>
              <a:t>Life.</a:t>
            </a:r>
            <a:endParaRPr lang="en-US" dirty="0"/>
          </a:p>
          <a:p>
            <a:pPr lvl="0" fontAlgn="base"/>
            <a:r>
              <a:rPr lang="en-US" dirty="0"/>
              <a:t>In 1916, the </a:t>
            </a:r>
            <a:r>
              <a:rPr lang="en-US" dirty="0" smtClean="0"/>
              <a:t>22-year-old </a:t>
            </a:r>
            <a:r>
              <a:rPr lang="en-US" dirty="0"/>
              <a:t>Rockwell painted his first cover for </a:t>
            </a:r>
            <a:r>
              <a:rPr lang="en-US" i="1" dirty="0"/>
              <a:t>The Saturday Evening Post</a:t>
            </a:r>
            <a:endParaRPr lang="en-US" dirty="0"/>
          </a:p>
          <a:p>
            <a:pPr lvl="0" fontAlgn="base"/>
            <a:r>
              <a:rPr lang="en-US" dirty="0"/>
              <a:t>Over the next 47 years, another 321 Rockwell covers would appear on the cover of the </a:t>
            </a:r>
            <a:r>
              <a:rPr lang="en-US" i="1" dirty="0"/>
              <a:t>Post</a:t>
            </a:r>
            <a:r>
              <a:rPr lang="en-US" dirty="0"/>
              <a:t>. </a:t>
            </a:r>
          </a:p>
          <a:p>
            <a:endParaRPr lang="en-US" dirty="0"/>
          </a:p>
        </p:txBody>
      </p:sp>
      <p:sp>
        <p:nvSpPr>
          <p:cNvPr id="6" name="Content Placeholder 5"/>
          <p:cNvSpPr>
            <a:spLocks noGrp="1"/>
          </p:cNvSpPr>
          <p:nvPr>
            <p:ph sz="half" idx="2"/>
          </p:nvPr>
        </p:nvSpPr>
        <p:spPr/>
        <p:txBody>
          <a:bodyPr>
            <a:normAutofit/>
          </a:bodyPr>
          <a:lstStyle/>
          <a:p>
            <a:r>
              <a:rPr lang="en-US" dirty="0" smtClean="0"/>
              <a:t>In 1962, he began </a:t>
            </a:r>
            <a:r>
              <a:rPr lang="en-US" dirty="0"/>
              <a:t>to work for </a:t>
            </a:r>
            <a:r>
              <a:rPr lang="en-US" i="1" dirty="0"/>
              <a:t>Look</a:t>
            </a:r>
            <a:r>
              <a:rPr lang="en-US" dirty="0"/>
              <a:t> </a:t>
            </a:r>
            <a:r>
              <a:rPr lang="en-US" dirty="0" smtClean="0"/>
              <a:t>magazine and in the next 10 years </a:t>
            </a:r>
            <a:r>
              <a:rPr lang="en-US" dirty="0"/>
              <a:t>painted pictures illustrating some of his deepest concerns and interests, including civil rights, America’s war on poverty, and the exploration of space</a:t>
            </a:r>
            <a:r>
              <a:rPr lang="en-US" dirty="0" smtClean="0"/>
              <a:t>.</a:t>
            </a:r>
          </a:p>
          <a:p>
            <a:r>
              <a:rPr lang="en-US" dirty="0" smtClean="0"/>
              <a:t>He died in 1978.  </a:t>
            </a:r>
            <a:endParaRPr lang="en-US" dirty="0"/>
          </a:p>
          <a:p>
            <a:endParaRPr lang="en-US" dirty="0"/>
          </a:p>
        </p:txBody>
      </p:sp>
    </p:spTree>
    <p:extLst>
      <p:ext uri="{BB962C8B-B14F-4D97-AF65-F5344CB8AC3E}">
        <p14:creationId xmlns:p14="http://schemas.microsoft.com/office/powerpoint/2010/main" val="586307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7400" y="812799"/>
            <a:ext cx="3136106" cy="5364163"/>
          </a:xfrm>
        </p:spPr>
        <p:txBody>
          <a:bodyPr/>
          <a:lstStyle/>
          <a:p>
            <a:pPr algn="ctr"/>
            <a:r>
              <a:rPr lang="en-US" dirty="0"/>
              <a:t>"Lion and </a:t>
            </a:r>
            <a:r>
              <a:rPr lang="en-US" dirty="0" smtClean="0"/>
              <a:t/>
            </a:r>
            <a:br>
              <a:rPr lang="en-US" dirty="0" smtClean="0"/>
            </a:br>
            <a:r>
              <a:rPr lang="en-US" dirty="0" smtClean="0"/>
              <a:t>His </a:t>
            </a:r>
            <a:r>
              <a:rPr lang="en-US" dirty="0"/>
              <a:t>Keeper"</a:t>
            </a:r>
          </a:p>
        </p:txBody>
      </p:sp>
      <p:pic>
        <p:nvPicPr>
          <p:cNvPr id="4098" name="Picture 2" descr="Image result for norman rockwell painting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23506" y="419100"/>
            <a:ext cx="5757863" cy="57578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359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75400" y="208200"/>
            <a:ext cx="5816600" cy="6408465"/>
          </a:xfrm>
          <a:ln w="15875">
            <a:solidFill>
              <a:schemeClr val="tx1"/>
            </a:solidFill>
          </a:ln>
        </p:spPr>
      </p:pic>
      <p:pic>
        <p:nvPicPr>
          <p:cNvPr id="5"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91" y="279400"/>
            <a:ext cx="6285152" cy="6146800"/>
          </a:xfrm>
          <a:prstGeom prst="rect">
            <a:avLst/>
          </a:prstGeom>
          <a:ln>
            <a:solidFill>
              <a:schemeClr val="tx1"/>
            </a:solidFill>
          </a:ln>
        </p:spPr>
      </p:pic>
    </p:spTree>
    <p:extLst>
      <p:ext uri="{BB962C8B-B14F-4D97-AF65-F5344CB8AC3E}">
        <p14:creationId xmlns:p14="http://schemas.microsoft.com/office/powerpoint/2010/main" val="2117463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2182</TotalTime>
  <Words>1211</Words>
  <Application>Microsoft Office PowerPoint</Application>
  <PresentationFormat>Custom</PresentationFormat>
  <Paragraphs>115</Paragraphs>
  <Slides>44</Slides>
  <Notes>23</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Examining the “text”</vt:lpstr>
      <vt:lpstr>PowerPoint Presentation</vt:lpstr>
      <vt:lpstr>“A Picture is Worth  a Thousand Words”  </vt:lpstr>
      <vt:lpstr>PowerPoint Presentation</vt:lpstr>
      <vt:lpstr>Without thinking too much about it in specific terms, I was showing the America I knew and observed to others who might not have noticed. —Norman Rockwell</vt:lpstr>
      <vt:lpstr>Norman Rockwell’s Self Portrait</vt:lpstr>
      <vt:lpstr>A Brief Biography of Norman Rockwell - source:  The Norman Rockwell Museum  http://www.nrm.org/about-2/about-norman-rockwell/  </vt:lpstr>
      <vt:lpstr>"Lion and  His Keeper"</vt:lpstr>
      <vt:lpstr>PowerPoint Presentation</vt:lpstr>
      <vt:lpstr>PowerPoint Presentation</vt:lpstr>
      <vt:lpstr>Norman Rockwell’s Rosie the Riveter</vt:lpstr>
      <vt:lpstr>PowerPoint Presentation</vt:lpstr>
      <vt:lpstr>Norman Rockwell’s Portrait of President Richard M. Nixon- National Portrait Gallery</vt:lpstr>
      <vt:lpstr>He also painted Presidents Eisenhower, Kennedy and Johnson (although these are not the NPG portraits)</vt:lpstr>
      <vt:lpstr>PowerPoint Presentation</vt:lpstr>
      <vt:lpstr>PowerPoint Presentation</vt:lpstr>
      <vt:lpstr>Make a claim.   In this case, your claim will explain what’s happening in this painting.  Don’t confuse a claim with a fact.  It’s a fact that there are three boys in the painting.  No one will argue that.  A claim can be argued. A claim involves inference (looking at the evidence and coming to a conclusion).   </vt:lpstr>
      <vt:lpstr>Support your claim.   Explain what evidence proves your claim.  Explain your inferences.  Just because you saw it, doesn’t mean others will, unless you explain it.   SAY MORE STUFF!!</vt:lpstr>
      <vt:lpstr>Warrant of Proof SAY MORE STUFF means to explain the “smoking gun.”  Connect the evidence to the claim with a great explanation!!</vt:lpstr>
      <vt:lpstr>Make a claim.   The thrill of a swim in a forbidden pond is interrupted when the three boys and their dog are caught and pursued by an angry grown-up.  </vt:lpstr>
      <vt:lpstr>Support your claim.  The boys’ illegal swim plans were interrupted.  </vt:lpstr>
      <vt:lpstr>Support your claim and explain (say more stuff). All the boys are in various stages of dress and only one of them is obviously wet.  Evidently their swim plans at the forbidden pond (clearly posted as “No Swimming”) were interrupted and they had to hurry away from where they were trespassing.  </vt:lpstr>
      <vt:lpstr>Support your claim.    The boys are being pursued.</vt:lpstr>
      <vt:lpstr>Support your claim and explain (say more stuff).   The middle boy is looking back and up in wide-eyed fear, so they’re obviously being pursued by someone who is taller than they are and also very mad to find them trespassing.  </vt:lpstr>
      <vt:lpstr>Support your claim.  It’s every boy and dog for himself.  </vt:lpstr>
      <vt:lpstr>Support your claim and explain (say more stuff). It’s every boy and dog for himself.  They are all running at break-neck speed.  The long length of their strides and the forward position of their bodies indicates that.  The expression of determination on the last boy’s face shows that their main concern is not necessarily for each other, but for not getting caught.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 Norman Rockwell’s painting “Moving Day” to make a tree map with the help of your table partner.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Teacher</cp:lastModifiedBy>
  <cp:revision>93</cp:revision>
  <dcterms:created xsi:type="dcterms:W3CDTF">2015-11-02T20:15:12Z</dcterms:created>
  <dcterms:modified xsi:type="dcterms:W3CDTF">2018-09-14T22:20:51Z</dcterms:modified>
</cp:coreProperties>
</file>